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67" r:id="rId3"/>
    <p:sldId id="258" r:id="rId4"/>
    <p:sldId id="263" r:id="rId5"/>
    <p:sldId id="268" r:id="rId6"/>
    <p:sldId id="269" r:id="rId7"/>
    <p:sldId id="259" r:id="rId8"/>
    <p:sldId id="260" r:id="rId9"/>
    <p:sldId id="270" r:id="rId10"/>
    <p:sldId id="257" r:id="rId11"/>
    <p:sldId id="271" r:id="rId12"/>
    <p:sldId id="265" r:id="rId13"/>
    <p:sldId id="274" r:id="rId14"/>
    <p:sldId id="276" r:id="rId15"/>
    <p:sldId id="264" r:id="rId16"/>
    <p:sldId id="275" r:id="rId17"/>
    <p:sldId id="261" r:id="rId18"/>
    <p:sldId id="272" r:id="rId19"/>
    <p:sldId id="262" r:id="rId20"/>
    <p:sldId id="273" r:id="rId21"/>
    <p:sldId id="266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3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9002" autoAdjust="0"/>
  </p:normalViewPr>
  <p:slideViewPr>
    <p:cSldViewPr snapToGrid="0" snapToObjects="1">
      <p:cViewPr>
        <p:scale>
          <a:sx n="59" d="100"/>
          <a:sy n="59" d="100"/>
        </p:scale>
        <p:origin x="-1816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929BCB-B483-8547-AAB5-EFC7FA84083C}" type="datetimeFigureOut">
              <a:rPr lang="en-US" smtClean="0"/>
              <a:t>6/1/20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7D5008-8E31-FC4A-A2B4-B07CFD71B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71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class, use diagrams to discuss pairs of forces and results. (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unmoving/moving, which direction, is it a push or a pull?)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we know?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 a scenario to the class.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(Provide a few seconds for students to think)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a few students to tell about what they see in the picture.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Tell students-Use your thumbs to show me the direction of the forces.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(Do a quick scan to gauge student thinking)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 ask students to think about which direction the object in the picture will move.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(Provide a few seconds for students to think)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Tell students-Use a thumb to show me the direction the object will move.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it will not move, cross your arms over your chest.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several students to share their thinking.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causes the _____ to move (or not move)?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we know?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 as many scenarios as reasonable to gauge student understanding. You may choose to identify additional real-world scenarios for student discussion.</a:t>
            </a:r>
            <a:r>
              <a:rPr lang="en-US" dirty="0" smtClean="0">
                <a:effectLst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336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see?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 of forces?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they pushes or pulls?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Object</a:t>
            </a:r>
            <a:r>
              <a:rPr lang="en-US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moving/unmoving?</a:t>
            </a: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direction?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we know?</a:t>
            </a:r>
            <a:r>
              <a:rPr lang="en-US" dirty="0" smtClean="0">
                <a:effectLst/>
              </a:rPr>
              <a:t>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773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see?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 of forces?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they pushes or pulls?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Object</a:t>
            </a:r>
            <a:r>
              <a:rPr lang="en-US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moving/unmoving?</a:t>
            </a: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direction?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we know?</a:t>
            </a:r>
            <a:r>
              <a:rPr lang="en-US" dirty="0" smtClean="0">
                <a:effectLst/>
              </a:rPr>
              <a:t> 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solidFill>
                  <a:schemeClr val="tx1"/>
                </a:solidFill>
                <a:effectLst/>
              </a:rPr>
              <a:t>One</a:t>
            </a:r>
            <a:r>
              <a:rPr lang="en-US" baseline="0" dirty="0" smtClean="0">
                <a:solidFill>
                  <a:schemeClr val="tx1"/>
                </a:solidFill>
                <a:effectLst/>
              </a:rPr>
              <a:t> person is pushing. One person is pulling.</a:t>
            </a:r>
          </a:p>
          <a:p>
            <a:pPr lvl="1"/>
            <a:r>
              <a:rPr lang="en-US" baseline="0" dirty="0" smtClean="0">
                <a:solidFill>
                  <a:schemeClr val="tx1"/>
                </a:solidFill>
                <a:effectLst/>
              </a:rPr>
              <a:t>Both forces are in the same direction.</a:t>
            </a:r>
          </a:p>
          <a:p>
            <a:pPr lvl="1"/>
            <a:r>
              <a:rPr lang="en-US" baseline="0" dirty="0" smtClean="0">
                <a:solidFill>
                  <a:schemeClr val="tx1"/>
                </a:solidFill>
                <a:effectLst/>
              </a:rPr>
              <a:t>The tractor should move to the left because the people are working together. </a:t>
            </a:r>
          </a:p>
          <a:p>
            <a:pPr lvl="1"/>
            <a:r>
              <a:rPr lang="en-US" baseline="0" dirty="0" smtClean="0">
                <a:solidFill>
                  <a:schemeClr val="tx1"/>
                </a:solidFill>
                <a:effectLst/>
              </a:rPr>
              <a:t>However, it is possible that because the tractor is very heavy that even working to might not be enough to make it move.</a:t>
            </a:r>
          </a:p>
          <a:p>
            <a:pPr lvl="1"/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Sometimes you can use a lot of force to try to move an object, but it does not move much or at all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baseline="0" dirty="0" smtClean="0">
              <a:solidFill>
                <a:schemeClr val="tx1"/>
              </a:solidFill>
              <a:effectLst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8152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see?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 of forces?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they pushes or pulls?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Object</a:t>
            </a:r>
            <a:r>
              <a:rPr lang="en-US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moving/unmoving?</a:t>
            </a: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direction?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we know?</a:t>
            </a:r>
            <a:r>
              <a:rPr lang="en-US" dirty="0" smtClean="0">
                <a:effectLst/>
              </a:rPr>
              <a:t>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0512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see?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 of forces?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they pushes or pulls?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Object</a:t>
            </a:r>
            <a:r>
              <a:rPr lang="en-US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moving/unmoving?</a:t>
            </a: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direction?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we know?</a:t>
            </a:r>
            <a:r>
              <a:rPr lang="en-US" dirty="0" smtClean="0">
                <a:effectLst/>
              </a:rPr>
              <a:t> </a:t>
            </a:r>
          </a:p>
          <a:p>
            <a:endParaRPr lang="en-US" dirty="0" smtClean="0">
              <a:effectLst/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  <a:effectLst/>
              </a:rPr>
              <a:t>Both dogs are pulling.</a:t>
            </a:r>
            <a:endParaRPr lang="en-US" baseline="0" dirty="0" smtClean="0">
              <a:solidFill>
                <a:schemeClr val="tx1"/>
              </a:solidFill>
              <a:effectLst/>
            </a:endParaRPr>
          </a:p>
          <a:p>
            <a:pPr lvl="1"/>
            <a:r>
              <a:rPr lang="en-US" baseline="0" dirty="0" smtClean="0">
                <a:solidFill>
                  <a:schemeClr val="tx1"/>
                </a:solidFill>
                <a:effectLst/>
              </a:rPr>
              <a:t>Both forces are in the same direction.</a:t>
            </a:r>
          </a:p>
          <a:p>
            <a:pPr lvl="1"/>
            <a:r>
              <a:rPr lang="en-US" baseline="0" dirty="0" smtClean="0">
                <a:solidFill>
                  <a:schemeClr val="tx1"/>
                </a:solidFill>
                <a:effectLst/>
              </a:rPr>
              <a:t>The sled will move forward (to the left) because the dogs are working together. </a:t>
            </a:r>
          </a:p>
          <a:p>
            <a:pPr lvl="1"/>
            <a:endParaRPr lang="en-US" baseline="0" dirty="0" smtClean="0">
              <a:solidFill>
                <a:schemeClr val="tx1"/>
              </a:solidFill>
              <a:effectLst/>
            </a:endParaRPr>
          </a:p>
          <a:p>
            <a:pPr lvl="1"/>
            <a:r>
              <a:rPr lang="en-US" baseline="0" dirty="0" smtClean="0">
                <a:solidFill>
                  <a:schemeClr val="tx1"/>
                </a:solidFill>
                <a:effectLst/>
              </a:rPr>
              <a:t>You can tell from the small bundle on the sled that the rider was careful not to pack too much on the sled.</a:t>
            </a:r>
          </a:p>
          <a:p>
            <a:pPr lvl="1"/>
            <a:endParaRPr lang="en-US" baseline="0" dirty="0" smtClean="0">
              <a:solidFill>
                <a:schemeClr val="tx1"/>
              </a:solidFill>
              <a:effectLst/>
            </a:endParaRPr>
          </a:p>
          <a:p>
            <a:pPr lvl="1"/>
            <a:r>
              <a:rPr lang="en-US" b="1" baseline="0" dirty="0" smtClean="0">
                <a:solidFill>
                  <a:schemeClr val="tx1"/>
                </a:solidFill>
                <a:effectLst/>
              </a:rPr>
              <a:t>What would happen if the rider added more to the bundle?</a:t>
            </a:r>
          </a:p>
          <a:p>
            <a:pPr marL="4572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move heavy objects, more force is needed.</a:t>
            </a:r>
          </a:p>
          <a:p>
            <a:pPr marL="4572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>
                <a:solidFill>
                  <a:schemeClr val="tx1"/>
                </a:solidFill>
                <a:effectLst/>
              </a:rPr>
              <a:t>Each dog will need to work harder (use more effort) to make the sled move. </a:t>
            </a:r>
          </a:p>
          <a:p>
            <a:pPr lvl="1"/>
            <a:endParaRPr lang="en-US" baseline="0" dirty="0" smtClean="0">
              <a:solidFill>
                <a:schemeClr val="tx1"/>
              </a:solidFill>
              <a:effectLst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197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025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see?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 of forces?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they pushes or pulls?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Object</a:t>
            </a:r>
            <a:r>
              <a:rPr lang="en-US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moving/unmoving?</a:t>
            </a: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direction?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we know?</a:t>
            </a:r>
            <a:r>
              <a:rPr lang="en-US" dirty="0" smtClean="0">
                <a:effectLst/>
              </a:rPr>
              <a:t>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990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is one person smiling and the other is not?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see?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 of forces?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they pushes or pulls?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Object</a:t>
            </a:r>
            <a:r>
              <a:rPr lang="en-US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moving/unmoving?</a:t>
            </a: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direction?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we know?</a:t>
            </a:r>
            <a:r>
              <a:rPr lang="en-US" dirty="0" smtClean="0">
                <a:effectLst/>
              </a:rPr>
              <a:t> </a:t>
            </a:r>
          </a:p>
          <a:p>
            <a:endParaRPr lang="en-US" dirty="0" smtClean="0">
              <a:effectLst/>
            </a:endParaRPr>
          </a:p>
          <a:p>
            <a:r>
              <a:rPr lang="en-US" dirty="0" smtClean="0">
                <a:effectLst/>
              </a:rPr>
              <a:t>The</a:t>
            </a:r>
            <a:r>
              <a:rPr lang="en-US" baseline="0" dirty="0" smtClean="0">
                <a:effectLst/>
              </a:rPr>
              <a:t> frowning person (pushing the car) is working very hard.</a:t>
            </a:r>
          </a:p>
          <a:p>
            <a:r>
              <a:rPr lang="en-US" baseline="0" dirty="0" smtClean="0">
                <a:effectLst/>
              </a:rPr>
              <a:t>The smiling person (is not helping)</a:t>
            </a:r>
          </a:p>
          <a:p>
            <a:endParaRPr lang="en-US" baseline="0" smtClean="0">
              <a:effectLst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2835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see?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 of forces?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they pushes or pulls?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Object</a:t>
            </a:r>
            <a:r>
              <a:rPr lang="en-US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moving/unmoving?</a:t>
            </a: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direction?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we know?</a:t>
            </a:r>
            <a:r>
              <a:rPr lang="en-US" dirty="0" smtClean="0">
                <a:effectLst/>
              </a:rPr>
              <a:t>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7811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see?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 of forces?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they pushes or pulls?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Object</a:t>
            </a:r>
            <a:r>
              <a:rPr lang="en-US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moving/unmoving?</a:t>
            </a: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direction?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we know?</a:t>
            </a:r>
            <a:r>
              <a:rPr lang="en-US" dirty="0" smtClean="0">
                <a:effectLst/>
              </a:rPr>
              <a:t> </a:t>
            </a:r>
          </a:p>
          <a:p>
            <a:endParaRPr lang="en-US" dirty="0" smtClean="0">
              <a:effectLst/>
            </a:endParaRPr>
          </a:p>
          <a:p>
            <a:pPr lvl="1"/>
            <a:r>
              <a:rPr lang="en-US" dirty="0" smtClean="0">
                <a:effectLst/>
              </a:rPr>
              <a:t>The person is pulling back on the string of the bow.</a:t>
            </a:r>
          </a:p>
          <a:p>
            <a:pPr lvl="1"/>
            <a:r>
              <a:rPr lang="en-US" dirty="0" smtClean="0">
                <a:effectLst/>
              </a:rPr>
              <a:t>The string of the bow is pulling</a:t>
            </a:r>
            <a:r>
              <a:rPr lang="en-US" baseline="0" dirty="0" smtClean="0">
                <a:effectLst/>
              </a:rPr>
              <a:t> in the opposite direction.</a:t>
            </a:r>
          </a:p>
          <a:p>
            <a:pPr lvl="1"/>
            <a:r>
              <a:rPr lang="en-US" baseline="0" dirty="0" smtClean="0">
                <a:effectLst/>
              </a:rPr>
              <a:t>In this case, the forces are balanced…the arrow cannot move until the person quits pulling (lets go)</a:t>
            </a:r>
          </a:p>
          <a:p>
            <a:pPr lvl="1"/>
            <a:endParaRPr lang="en-US" baseline="0" dirty="0" smtClean="0">
              <a:effectLst/>
            </a:endParaRPr>
          </a:p>
          <a:p>
            <a:pPr lvl="1"/>
            <a:r>
              <a:rPr lang="en-US" b="1" baseline="0" dirty="0" smtClean="0">
                <a:effectLst/>
              </a:rPr>
              <a:t>What will happen when the person lets go of the string?</a:t>
            </a:r>
          </a:p>
          <a:p>
            <a:pPr lvl="1"/>
            <a:r>
              <a:rPr lang="en-US" baseline="0" dirty="0" smtClean="0">
                <a:effectLst/>
              </a:rPr>
              <a:t>When the person lets go, the arrow will move forward (to the right) the string will give it a push.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1622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see?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 of forces?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they pushes or pulls?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Object</a:t>
            </a:r>
            <a:r>
              <a:rPr lang="en-US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moving/unmoving?</a:t>
            </a: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direction?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we know?</a:t>
            </a:r>
            <a:r>
              <a:rPr lang="en-US" dirty="0" smtClean="0">
                <a:effectLst/>
              </a:rPr>
              <a:t>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22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see?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 of forces?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they pushes or pulls?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Object</a:t>
            </a:r>
            <a:r>
              <a:rPr lang="en-US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moving/unmoving?</a:t>
            </a: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direction?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we know?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1674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see?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 of forces?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they pushes or pulls?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Object</a:t>
            </a:r>
            <a:r>
              <a:rPr lang="en-US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moving/unmoving?</a:t>
            </a: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direction?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we know?</a:t>
            </a:r>
            <a:r>
              <a:rPr lang="en-US" dirty="0" smtClean="0">
                <a:effectLst/>
              </a:rPr>
              <a:t> </a:t>
            </a:r>
          </a:p>
          <a:p>
            <a:endParaRPr lang="en-US" dirty="0" smtClean="0">
              <a:effectLst/>
            </a:endParaRPr>
          </a:p>
          <a:p>
            <a:pPr lvl="1"/>
            <a:r>
              <a:rPr lang="en-US" b="1" dirty="0" smtClean="0">
                <a:effectLst/>
              </a:rPr>
              <a:t>There</a:t>
            </a:r>
            <a:r>
              <a:rPr lang="en-US" b="1" baseline="0" dirty="0" smtClean="0">
                <a:effectLst/>
              </a:rPr>
              <a:t> are many stories to be told by this picture.</a:t>
            </a:r>
          </a:p>
          <a:p>
            <a:pPr lvl="1"/>
            <a:endParaRPr lang="en-US" baseline="0" dirty="0" smtClean="0">
              <a:effectLst/>
            </a:endParaRPr>
          </a:p>
          <a:p>
            <a:pPr lvl="1"/>
            <a:r>
              <a:rPr lang="en-US" baseline="0" dirty="0" smtClean="0">
                <a:effectLst/>
              </a:rPr>
              <a:t>One scenario is that the person is pushing the vacuum wand and pulling the canister at the same time (which would produce movement to the left- forward)</a:t>
            </a:r>
          </a:p>
          <a:p>
            <a:pPr lvl="1"/>
            <a:endParaRPr lang="en-US" baseline="0" dirty="0" smtClean="0">
              <a:effectLst/>
            </a:endParaRPr>
          </a:p>
          <a:p>
            <a:pPr lvl="1"/>
            <a:r>
              <a:rPr lang="en-US" baseline="0" dirty="0" smtClean="0">
                <a:effectLst/>
              </a:rPr>
              <a:t>It would also be possible to push the wand forward a bit, then pull back the same amount. This </a:t>
            </a:r>
            <a:r>
              <a:rPr lang="en-US" baseline="0" dirty="0" err="1" smtClean="0">
                <a:effectLst/>
              </a:rPr>
              <a:t>bac</a:t>
            </a:r>
            <a:r>
              <a:rPr lang="en-US" baseline="0" dirty="0" smtClean="0">
                <a:effectLst/>
              </a:rPr>
              <a:t> and forth motion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662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other examples do you have? (push pull move)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153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see?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 of forces?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they pushes or pulls?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Object</a:t>
            </a:r>
            <a:r>
              <a:rPr lang="en-US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moving/unmoving?</a:t>
            </a: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direction?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we know?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</a:p>
          <a:p>
            <a:endParaRPr lang="en-US" dirty="0" smtClean="0">
              <a:solidFill>
                <a:schemeClr val="tx1"/>
              </a:solidFill>
              <a:effectLst/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  <a:effectLst/>
              </a:rPr>
              <a:t>One</a:t>
            </a:r>
            <a:r>
              <a:rPr lang="en-US" baseline="0" dirty="0" smtClean="0">
                <a:solidFill>
                  <a:schemeClr val="tx1"/>
                </a:solidFill>
                <a:effectLst/>
              </a:rPr>
              <a:t> person is pushing. One person is pulling.</a:t>
            </a:r>
          </a:p>
          <a:p>
            <a:pPr lvl="1"/>
            <a:r>
              <a:rPr lang="en-US" baseline="0" dirty="0" smtClean="0">
                <a:solidFill>
                  <a:schemeClr val="tx1"/>
                </a:solidFill>
                <a:effectLst/>
              </a:rPr>
              <a:t>Both forces are in the same direction.</a:t>
            </a:r>
          </a:p>
          <a:p>
            <a:pPr lvl="1"/>
            <a:r>
              <a:rPr lang="en-US" baseline="0" dirty="0" smtClean="0">
                <a:solidFill>
                  <a:schemeClr val="tx1"/>
                </a:solidFill>
                <a:effectLst/>
              </a:rPr>
              <a:t>The wagon will move to the right because the people are working together.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>
                <a:solidFill>
                  <a:schemeClr val="tx1"/>
                </a:solidFill>
                <a:effectLst/>
              </a:rPr>
              <a:t>The wagon looks like it is empty so neither person will need to work very hard to make it move.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move light objects, less force is needed.)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Less force=shorter force arrows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1674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What would change</a:t>
            </a:r>
            <a:r>
              <a:rPr lang="en-US" b="1" baseline="0" dirty="0" smtClean="0"/>
              <a:t> if the wagon was filled with with boxes of books?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15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What would change</a:t>
            </a:r>
            <a:r>
              <a:rPr lang="en-US" b="1" baseline="0" dirty="0" smtClean="0"/>
              <a:t> if the wagon was filled with with boxes of books?</a:t>
            </a:r>
          </a:p>
          <a:p>
            <a:endParaRPr lang="en-US" baseline="0" dirty="0" smtClean="0"/>
          </a:p>
          <a:p>
            <a:pPr marL="4572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move heavy objects, more force is needed.</a:t>
            </a:r>
          </a:p>
          <a:p>
            <a:pPr marL="4572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>
                <a:solidFill>
                  <a:schemeClr val="tx1"/>
                </a:solidFill>
                <a:effectLst/>
              </a:rPr>
              <a:t>Each person will need to work harder (use more effort) to make the wagon move. </a:t>
            </a:r>
          </a:p>
          <a:p>
            <a:pPr marL="45720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>
                <a:solidFill>
                  <a:schemeClr val="tx1"/>
                </a:solidFill>
                <a:effectLst/>
              </a:rPr>
              <a:t>More force=longer force arrows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15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see?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 of forces?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they pushes or pulls?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Object</a:t>
            </a:r>
            <a:r>
              <a:rPr lang="en-US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moving/unmoving?</a:t>
            </a: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direction?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we know?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0554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see?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 of forces?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they pushes or pulls?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Object</a:t>
            </a:r>
            <a:r>
              <a:rPr lang="en-US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moving/unmoving?</a:t>
            </a: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direction?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we know?</a:t>
            </a:r>
            <a:r>
              <a:rPr lang="en-US" dirty="0" smtClean="0">
                <a:effectLst/>
              </a:rPr>
              <a:t> </a:t>
            </a:r>
          </a:p>
          <a:p>
            <a:endParaRPr lang="en-US" dirty="0" smtClean="0"/>
          </a:p>
          <a:p>
            <a:pPr lvl="1"/>
            <a:r>
              <a:rPr lang="en-US" dirty="0" smtClean="0">
                <a:solidFill>
                  <a:schemeClr val="tx1"/>
                </a:solidFill>
                <a:effectLst/>
              </a:rPr>
              <a:t>Both people are pushing.</a:t>
            </a:r>
            <a:endParaRPr lang="en-US" baseline="0" dirty="0" smtClean="0">
              <a:solidFill>
                <a:schemeClr val="tx1"/>
              </a:solidFill>
              <a:effectLst/>
            </a:endParaRPr>
          </a:p>
          <a:p>
            <a:pPr lvl="1"/>
            <a:r>
              <a:rPr lang="en-US" baseline="0" dirty="0" smtClean="0">
                <a:solidFill>
                  <a:schemeClr val="tx1"/>
                </a:solidFill>
                <a:effectLst/>
              </a:rPr>
              <a:t>The forces are the same strength but in opposite (different) directions. </a:t>
            </a:r>
          </a:p>
          <a:p>
            <a:pPr lvl="1"/>
            <a:r>
              <a:rPr lang="en-US" baseline="0" dirty="0" smtClean="0">
                <a:solidFill>
                  <a:schemeClr val="tx1"/>
                </a:solidFill>
                <a:effectLst/>
              </a:rPr>
              <a:t>The wagon will not move because the people are working against each other.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970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see?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 of forces?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they pushes or pulls?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Object</a:t>
            </a:r>
            <a:r>
              <a:rPr lang="en-US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moving/unmoving?</a:t>
            </a: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direction?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we know?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4915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happens when one person can pull with more force than</a:t>
            </a:r>
            <a:r>
              <a:rPr lang="en-US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other person? (longer arrow)</a:t>
            </a:r>
          </a:p>
          <a:p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see?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 of forces?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they pushes or pulls?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Object</a:t>
            </a:r>
            <a:r>
              <a:rPr lang="en-US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moving/unmoving?</a:t>
            </a: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direction?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we know?</a:t>
            </a:r>
            <a:r>
              <a:rPr lang="en-US" dirty="0" smtClean="0">
                <a:effectLst/>
              </a:rPr>
              <a:t> </a:t>
            </a:r>
          </a:p>
          <a:p>
            <a:endParaRPr lang="en-US" dirty="0" smtClean="0">
              <a:effectLst/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  <a:effectLst/>
              </a:rPr>
              <a:t>Both people are pulling.</a:t>
            </a:r>
            <a:endParaRPr lang="en-US" baseline="0" dirty="0" smtClean="0">
              <a:solidFill>
                <a:schemeClr val="tx1"/>
              </a:solidFill>
              <a:effectLst/>
            </a:endParaRPr>
          </a:p>
          <a:p>
            <a:pPr lvl="1"/>
            <a:r>
              <a:rPr lang="en-US" baseline="0" dirty="0" smtClean="0">
                <a:solidFill>
                  <a:schemeClr val="tx1"/>
                </a:solidFill>
                <a:effectLst/>
              </a:rPr>
              <a:t>Both forces are in opposite (different) directions.</a:t>
            </a:r>
          </a:p>
          <a:p>
            <a:pPr lvl="1"/>
            <a:r>
              <a:rPr lang="en-US" baseline="0" dirty="0" smtClean="0">
                <a:solidFill>
                  <a:schemeClr val="tx1"/>
                </a:solidFill>
                <a:effectLst/>
              </a:rPr>
              <a:t>One force is bigger than the other (longer arrow)</a:t>
            </a:r>
          </a:p>
          <a:p>
            <a:pPr lvl="1"/>
            <a:r>
              <a:rPr lang="en-US" baseline="0" dirty="0" smtClean="0">
                <a:solidFill>
                  <a:schemeClr val="tx1"/>
                </a:solidFill>
                <a:effectLst/>
              </a:rPr>
              <a:t>The life preserver will move to the right because that is the direction of the stronger force..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D5008-8E31-FC4A-A2B4-B07CFD71B17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59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8ACDB3CC-F982-40F9-8DD6-BCC9AFBF44BD}" type="datetime1">
              <a:rPr lang="en-US" smtClean="0"/>
              <a:pPr/>
              <a:t>6/1/20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C5B1FEA-406A-7749-A5C3-DDCB5F67A4C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71C1A-CAFA-43FD-A579-55B116A1448A}" type="datetime1">
              <a:rPr lang="en-US" smtClean="0"/>
              <a:pPr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BC03-21BF-4F6B-A3BE-29C937D452B1}" type="datetime1">
              <a:rPr lang="en-US" smtClean="0"/>
              <a:pPr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867-0964-49C4-9DE5-8FBB189497BC}" type="datetime1">
              <a:rPr lang="en-US" smtClean="0"/>
              <a:pPr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DAE5B-B07C-441A-8026-C23A427A74DC}" type="datetime1">
              <a:rPr lang="en-US" smtClean="0"/>
              <a:pPr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D5B8-D9C5-419F-913D-2186935717ED}" type="datetime1">
              <a:rPr lang="en-US" smtClean="0"/>
              <a:pPr/>
              <a:t>6/1/20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F952F-F888-4FB8-9CB7-51D5F02FA3C8}" type="datetime1">
              <a:rPr lang="en-US" smtClean="0"/>
              <a:pPr/>
              <a:t>6/1/20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8DB32-6162-43C0-9325-230E0A9B0177}" type="datetime1">
              <a:rPr lang="en-US" smtClean="0"/>
              <a:pPr/>
              <a:t>6/1/20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19B57-0E9E-4DE4-A7F5-9A169EF1CEE0}" type="datetime1">
              <a:rPr lang="en-US" smtClean="0"/>
              <a:pPr/>
              <a:t>6/1/20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F86C-0F1B-4333-B99B-B3B2B1F87225}" type="datetime1">
              <a:rPr lang="en-US" smtClean="0"/>
              <a:pPr/>
              <a:t>6/1/20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7FCD9-7699-43D6-8D62-436E2DD234FF}" type="datetime1">
              <a:rPr lang="en-US" smtClean="0"/>
              <a:pPr/>
              <a:t>6/1/20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610FC3EB-42FB-4C38-8CAE-7A1293B83421}" type="datetime1">
              <a:rPr lang="en-US" smtClean="0"/>
              <a:pPr/>
              <a:t>6/1/20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AC5B1FEA-406A-7749-A5C3-DDCB5F67A4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1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 smtClean="0"/>
              <a:t>Push Pull Move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Diagram Scenarios</a:t>
            </a:r>
            <a:endParaRPr lang="en-US" sz="20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 rot="20591752">
            <a:off x="581382" y="4300391"/>
            <a:ext cx="2429837" cy="10408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None/>
              <a:defRPr sz="1800" kern="1200">
                <a:solidFill>
                  <a:srgbClr val="0001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Forces </a:t>
            </a:r>
          </a:p>
          <a:p>
            <a:r>
              <a:rPr lang="en-US" sz="2400" dirty="0" smtClean="0"/>
              <a:t>and </a:t>
            </a:r>
          </a:p>
          <a:p>
            <a:r>
              <a:rPr lang="en-US" sz="2400" dirty="0" smtClean="0"/>
              <a:t>Motion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46780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ractor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4598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ractor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728" y="2038388"/>
            <a:ext cx="7467600" cy="3951337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5449853" y="2815826"/>
            <a:ext cx="786785" cy="21682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/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2523755" y="2224489"/>
            <a:ext cx="786785" cy="21682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132273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ed-dogs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706" y="1932479"/>
            <a:ext cx="8375481" cy="380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603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ed-dogs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706" y="1932479"/>
            <a:ext cx="8375481" cy="38097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116672" y="1868096"/>
            <a:ext cx="786785" cy="21682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/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948433" y="1831096"/>
            <a:ext cx="786785" cy="21682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4079882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llen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752" y="528118"/>
            <a:ext cx="8675767" cy="578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547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sh ca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674" y="1007812"/>
            <a:ext cx="8048279" cy="510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3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sh ca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674" y="1007812"/>
            <a:ext cx="8048279" cy="51025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3044806" y="2234686"/>
            <a:ext cx="786785" cy="21682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1349159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rch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0446" y="952500"/>
            <a:ext cx="3184524" cy="507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645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rch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0446" y="952500"/>
            <a:ext cx="3184524" cy="50753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2639455" y="2353631"/>
            <a:ext cx="786785" cy="21682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/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4891835" y="2396681"/>
            <a:ext cx="786785" cy="21682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618816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vacuu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5471" y="1289272"/>
            <a:ext cx="6094148" cy="475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78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wagon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95995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vacuu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5471" y="1289272"/>
            <a:ext cx="6094148" cy="47561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2265419" y="2633445"/>
            <a:ext cx="786785" cy="21682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/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5905349" y="3163675"/>
            <a:ext cx="786785" cy="21682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709004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Q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6864" y="1807994"/>
            <a:ext cx="4858585" cy="288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175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wagon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3002284" y="2933349"/>
            <a:ext cx="773820" cy="11008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/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6814439" y="3021177"/>
            <a:ext cx="773820" cy="11008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2697914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wagon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5" name="Picture 4" descr="Screen Shot 2019-12-19 at 12.25.21 PM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1594" y="2007715"/>
            <a:ext cx="2411401" cy="167319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2742740" y="3662509"/>
            <a:ext cx="2540255" cy="18404"/>
          </a:xfrm>
          <a:prstGeom prst="line">
            <a:avLst/>
          </a:prstGeom>
          <a:ln>
            <a:solidFill>
              <a:srgbClr val="3131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07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wagon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5" name="Picture 4" descr="Screen Shot 2019-12-19 at 12.25.21 PM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1594" y="2007715"/>
            <a:ext cx="2411401" cy="167319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2742740" y="3662509"/>
            <a:ext cx="2540255" cy="18404"/>
          </a:xfrm>
          <a:prstGeom prst="line">
            <a:avLst/>
          </a:prstGeom>
          <a:ln>
            <a:solidFill>
              <a:srgbClr val="31313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3195004" y="2439603"/>
            <a:ext cx="773818" cy="20029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/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7114799" y="2439603"/>
            <a:ext cx="773818" cy="20029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859517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770256" y="2116525"/>
            <a:ext cx="7675199" cy="3550457"/>
            <a:chOff x="0" y="0"/>
            <a:chExt cx="2924810" cy="123825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4"/>
            <a:stretch/>
          </p:blipFill>
          <p:spPr bwMode="auto">
            <a:xfrm flipH="1">
              <a:off x="2078355" y="0"/>
              <a:ext cx="846455" cy="123761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  <a:ext uri="{FAA26D3D-D897-4be2-8F04-BA451C77F1D7}">
                <ma14:placeholderFlag xmlns:ma14="http://schemas.microsoft.com/office/mac/drawingml/2011/main"/>
              </a:ext>
            </a:ex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0" y="0"/>
              <a:ext cx="2167890" cy="123825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  <a:ext uri="{FAA26D3D-D897-4be2-8F04-BA451C77F1D7}">
                <ma14:placeholderFlag xmlns:ma14="http://schemas.microsoft.com/office/mac/drawingml/2011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56231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770256" y="2116525"/>
            <a:ext cx="7675199" cy="3550457"/>
            <a:chOff x="0" y="0"/>
            <a:chExt cx="2924810" cy="123825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4"/>
            <a:stretch/>
          </p:blipFill>
          <p:spPr bwMode="auto">
            <a:xfrm flipH="1">
              <a:off x="2078355" y="0"/>
              <a:ext cx="846455" cy="123761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  <a:ext uri="{FAA26D3D-D897-4be2-8F04-BA451C77F1D7}">
                <ma14:placeholderFlag xmlns:ma14="http://schemas.microsoft.com/office/mac/drawingml/2011/main"/>
              </a:ext>
            </a:ex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0" y="0"/>
              <a:ext cx="2167890" cy="123825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  <a:ext uri="{FAA26D3D-D897-4be2-8F04-BA451C77F1D7}">
                <ma14:placeholderFlag xmlns:ma14="http://schemas.microsoft.com/office/mac/drawingml/2011/main"/>
              </a:ext>
            </a:extLst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3346732" y="3213161"/>
            <a:ext cx="773820" cy="11008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/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5199844" y="3279465"/>
            <a:ext cx="773820" cy="11008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4247207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194905" y="2061311"/>
            <a:ext cx="4333804" cy="3920172"/>
            <a:chOff x="0" y="0"/>
            <a:chExt cx="2057400" cy="180975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71500" y="861695"/>
              <a:ext cx="533400" cy="72453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  <a:ext uri="{FAA26D3D-D897-4be2-8F04-BA451C77F1D7}">
                <ma14:placeholderFlag xmlns:ma14="http://schemas.microsoft.com/office/mac/drawingml/2011/main"/>
              </a:ext>
            </a:ex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016000" y="0"/>
              <a:ext cx="1041400" cy="180975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  <a:ext uri="{FAA26D3D-D897-4be2-8F04-BA451C77F1D7}">
                <ma14:placeholderFlag xmlns:ma14="http://schemas.microsoft.com/office/mac/drawingml/2011/main"/>
              </a:ext>
            </a:extLst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flipH="1">
              <a:off x="0" y="374650"/>
              <a:ext cx="685800" cy="137604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  <a:ext uri="{FAA26D3D-D897-4be2-8F04-BA451C77F1D7}">
                <ma14:placeholderFlag xmlns:ma14="http://schemas.microsoft.com/office/mac/drawingml/2011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177931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194905" y="2061311"/>
            <a:ext cx="4333804" cy="3920172"/>
            <a:chOff x="0" y="0"/>
            <a:chExt cx="2057400" cy="180975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71500" y="861695"/>
              <a:ext cx="533400" cy="72453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  <a:ext uri="{FAA26D3D-D897-4be2-8F04-BA451C77F1D7}">
                <ma14:placeholderFlag xmlns:ma14="http://schemas.microsoft.com/office/mac/drawingml/2011/main"/>
              </a:ext>
            </a:ex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016000" y="0"/>
              <a:ext cx="1041400" cy="180975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  <a:ext uri="{FAA26D3D-D897-4be2-8F04-BA451C77F1D7}">
                <ma14:placeholderFlag xmlns:ma14="http://schemas.microsoft.com/office/mac/drawingml/2011/main"/>
              </a:ext>
            </a:extLst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flipH="1">
              <a:off x="0" y="374650"/>
              <a:ext cx="685800" cy="137604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  <a:ext uri="{FAA26D3D-D897-4be2-8F04-BA451C77F1D7}">
                <ma14:placeholderFlag xmlns:ma14="http://schemas.microsoft.com/office/mac/drawingml/2011/main"/>
              </a:ext>
            </a:extLst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2630013" y="3567660"/>
            <a:ext cx="408523" cy="11289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/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5213045" y="2858874"/>
            <a:ext cx="786785" cy="21682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2276018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Sketchbook">
  <a:themeElements>
    <a:clrScheme name="Sketchbook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Sketchbook.thmx</Template>
  <TotalTime>535</TotalTime>
  <Words>1167</Words>
  <Application>Microsoft Macintosh PowerPoint</Application>
  <PresentationFormat>On-screen Show (4:3)</PresentationFormat>
  <Paragraphs>218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Sketchbook</vt:lpstr>
      <vt:lpstr>Push Pull Move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Sanford Underground Research Facility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Push Pull Move</dc:title>
  <dc:creator>Education Outreach</dc:creator>
  <cp:lastModifiedBy>Education Outreach</cp:lastModifiedBy>
  <cp:revision>38</cp:revision>
  <dcterms:created xsi:type="dcterms:W3CDTF">2019-12-19T19:15:36Z</dcterms:created>
  <dcterms:modified xsi:type="dcterms:W3CDTF">2020-06-01T15:03:52Z</dcterms:modified>
</cp:coreProperties>
</file>