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Lst>
  <p:notesMasterIdLst>
    <p:notesMasterId r:id="rId11"/>
  </p:notesMasterIdLst>
  <p:handoutMasterIdLst>
    <p:handoutMasterId r:id="rId12"/>
  </p:handoutMasterIdLst>
  <p:sldIdLst>
    <p:sldId id="285" r:id="rId2"/>
    <p:sldId id="296" r:id="rId3"/>
    <p:sldId id="299" r:id="rId4"/>
    <p:sldId id="301" r:id="rId5"/>
    <p:sldId id="280" r:id="rId6"/>
    <p:sldId id="303" r:id="rId7"/>
    <p:sldId id="307" r:id="rId8"/>
    <p:sldId id="304" r:id="rId9"/>
    <p:sldId id="308" r:id="rId10"/>
  </p:sldIdLst>
  <p:sldSz cx="9144000" cy="6858000" type="screen4x3"/>
  <p:notesSz cx="6954838" cy="9240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11" userDrawn="1">
          <p15:clr>
            <a:srgbClr val="A4A3A4"/>
          </p15:clr>
        </p15:guide>
        <p15:guide id="2" pos="219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34F33"/>
    <a:srgbClr val="3042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0" autoAdjust="0"/>
    <p:restoredTop sz="47106" autoAdjust="0"/>
  </p:normalViewPr>
  <p:slideViewPr>
    <p:cSldViewPr snapToGrid="0">
      <p:cViewPr varScale="1">
        <p:scale>
          <a:sx n="52" d="100"/>
          <a:sy n="52" d="100"/>
        </p:scale>
        <p:origin x="3584" y="184"/>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111" d="100"/>
          <a:sy n="111" d="100"/>
        </p:scale>
        <p:origin x="2418" y="84"/>
      </p:cViewPr>
      <p:guideLst>
        <p:guide orient="horz" pos="2911"/>
        <p:guide pos="219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130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40176" y="1"/>
            <a:ext cx="3013075" cy="463550"/>
          </a:xfrm>
          <a:prstGeom prst="rect">
            <a:avLst/>
          </a:prstGeom>
        </p:spPr>
        <p:txBody>
          <a:bodyPr vert="horz" lIns="91440" tIns="45720" rIns="91440" bIns="45720" rtlCol="0"/>
          <a:lstStyle>
            <a:lvl1pPr algn="r">
              <a:defRPr sz="1200"/>
            </a:lvl1pPr>
          </a:lstStyle>
          <a:p>
            <a:fld id="{6F55794C-8FE2-4CE3-94D2-AD54A56C3092}" type="datetimeFigureOut">
              <a:rPr lang="en-US" smtClean="0"/>
              <a:t>3/7/24</a:t>
            </a:fld>
            <a:endParaRPr lang="en-US"/>
          </a:p>
        </p:txBody>
      </p:sp>
      <p:sp>
        <p:nvSpPr>
          <p:cNvPr id="4" name="Footer Placeholder 3"/>
          <p:cNvSpPr>
            <a:spLocks noGrp="1"/>
          </p:cNvSpPr>
          <p:nvPr>
            <p:ph type="ftr" sz="quarter" idx="2"/>
          </p:nvPr>
        </p:nvSpPr>
        <p:spPr>
          <a:xfrm>
            <a:off x="1" y="8777289"/>
            <a:ext cx="3013075"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40176" y="8777289"/>
            <a:ext cx="3013075" cy="463550"/>
          </a:xfrm>
          <a:prstGeom prst="rect">
            <a:avLst/>
          </a:prstGeom>
        </p:spPr>
        <p:txBody>
          <a:bodyPr vert="horz" lIns="91440" tIns="45720" rIns="91440" bIns="45720" rtlCol="0" anchor="b"/>
          <a:lstStyle>
            <a:lvl1pPr algn="r">
              <a:defRPr sz="1200"/>
            </a:lvl1pPr>
          </a:lstStyle>
          <a:p>
            <a:fld id="{06B54B49-FA84-49C0-9ED2-7753227EAAEA}" type="slidenum">
              <a:rPr lang="en-US" smtClean="0"/>
              <a:t>‹#›</a:t>
            </a:fld>
            <a:endParaRPr lang="en-US"/>
          </a:p>
        </p:txBody>
      </p:sp>
    </p:spTree>
    <p:extLst>
      <p:ext uri="{BB962C8B-B14F-4D97-AF65-F5344CB8AC3E}">
        <p14:creationId xmlns:p14="http://schemas.microsoft.com/office/powerpoint/2010/main" val="19114963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13763" cy="463647"/>
          </a:xfrm>
          <a:prstGeom prst="rect">
            <a:avLst/>
          </a:prstGeom>
        </p:spPr>
        <p:txBody>
          <a:bodyPr vert="horz" lIns="92546" tIns="46273" rIns="92546" bIns="46273" rtlCol="0"/>
          <a:lstStyle>
            <a:lvl1pPr algn="l">
              <a:defRPr sz="1200"/>
            </a:lvl1pPr>
          </a:lstStyle>
          <a:p>
            <a:endParaRPr lang="en-US"/>
          </a:p>
        </p:txBody>
      </p:sp>
      <p:sp>
        <p:nvSpPr>
          <p:cNvPr id="3" name="Date Placeholder 2"/>
          <p:cNvSpPr>
            <a:spLocks noGrp="1"/>
          </p:cNvSpPr>
          <p:nvPr>
            <p:ph type="dt" idx="1"/>
          </p:nvPr>
        </p:nvSpPr>
        <p:spPr>
          <a:xfrm>
            <a:off x="3939467" y="0"/>
            <a:ext cx="3013763" cy="463647"/>
          </a:xfrm>
          <a:prstGeom prst="rect">
            <a:avLst/>
          </a:prstGeom>
        </p:spPr>
        <p:txBody>
          <a:bodyPr vert="horz" lIns="92546" tIns="46273" rIns="92546" bIns="46273" rtlCol="0"/>
          <a:lstStyle>
            <a:lvl1pPr algn="r">
              <a:defRPr sz="1200"/>
            </a:lvl1pPr>
          </a:lstStyle>
          <a:p>
            <a:fld id="{EC8B7866-1B13-4314-9EA9-2B9A639D2EE1}" type="datetimeFigureOut">
              <a:rPr lang="en-US" smtClean="0"/>
              <a:t>3/7/24</a:t>
            </a:fld>
            <a:endParaRPr lang="en-US"/>
          </a:p>
        </p:txBody>
      </p:sp>
      <p:sp>
        <p:nvSpPr>
          <p:cNvPr id="4" name="Slide Image Placeholder 3"/>
          <p:cNvSpPr>
            <a:spLocks noGrp="1" noRot="1" noChangeAspect="1"/>
          </p:cNvSpPr>
          <p:nvPr>
            <p:ph type="sldImg" idx="2"/>
          </p:nvPr>
        </p:nvSpPr>
        <p:spPr>
          <a:xfrm>
            <a:off x="1400175" y="1155700"/>
            <a:ext cx="4154488" cy="3117850"/>
          </a:xfrm>
          <a:prstGeom prst="rect">
            <a:avLst/>
          </a:prstGeom>
          <a:noFill/>
          <a:ln w="12700">
            <a:solidFill>
              <a:prstClr val="black"/>
            </a:solidFill>
          </a:ln>
        </p:spPr>
        <p:txBody>
          <a:bodyPr vert="horz" lIns="92546" tIns="46273" rIns="92546" bIns="46273" rtlCol="0" anchor="ctr"/>
          <a:lstStyle/>
          <a:p>
            <a:endParaRPr lang="en-US"/>
          </a:p>
        </p:txBody>
      </p:sp>
      <p:sp>
        <p:nvSpPr>
          <p:cNvPr id="5" name="Notes Placeholder 4"/>
          <p:cNvSpPr>
            <a:spLocks noGrp="1"/>
          </p:cNvSpPr>
          <p:nvPr>
            <p:ph type="body" sz="quarter" idx="3"/>
          </p:nvPr>
        </p:nvSpPr>
        <p:spPr>
          <a:xfrm>
            <a:off x="695484" y="4447154"/>
            <a:ext cx="5563870" cy="3638579"/>
          </a:xfrm>
          <a:prstGeom prst="rect">
            <a:avLst/>
          </a:prstGeom>
        </p:spPr>
        <p:txBody>
          <a:bodyPr vert="horz" lIns="92546" tIns="46273" rIns="92546" bIns="462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777194"/>
            <a:ext cx="3013763" cy="463646"/>
          </a:xfrm>
          <a:prstGeom prst="rect">
            <a:avLst/>
          </a:prstGeom>
        </p:spPr>
        <p:txBody>
          <a:bodyPr vert="horz" lIns="92546" tIns="46273" rIns="92546" bIns="46273" rtlCol="0" anchor="b"/>
          <a:lstStyle>
            <a:lvl1pPr algn="l">
              <a:defRPr sz="1200"/>
            </a:lvl1pPr>
          </a:lstStyle>
          <a:p>
            <a:endParaRPr lang="en-US"/>
          </a:p>
        </p:txBody>
      </p:sp>
      <p:sp>
        <p:nvSpPr>
          <p:cNvPr id="7" name="Slide Number Placeholder 6"/>
          <p:cNvSpPr>
            <a:spLocks noGrp="1"/>
          </p:cNvSpPr>
          <p:nvPr>
            <p:ph type="sldNum" sz="quarter" idx="5"/>
          </p:nvPr>
        </p:nvSpPr>
        <p:spPr>
          <a:xfrm>
            <a:off x="3939467" y="8777194"/>
            <a:ext cx="3013763" cy="463646"/>
          </a:xfrm>
          <a:prstGeom prst="rect">
            <a:avLst/>
          </a:prstGeom>
        </p:spPr>
        <p:txBody>
          <a:bodyPr vert="horz" lIns="92546" tIns="46273" rIns="92546" bIns="46273" rtlCol="0" anchor="b"/>
          <a:lstStyle>
            <a:lvl1pPr algn="r">
              <a:defRPr sz="1200"/>
            </a:lvl1pPr>
          </a:lstStyle>
          <a:p>
            <a:fld id="{348EB119-1C61-4A0D-9205-FB44B01C92CD}" type="slidenum">
              <a:rPr lang="en-US" smtClean="0"/>
              <a:t>‹#›</a:t>
            </a:fld>
            <a:endParaRPr lang="en-US"/>
          </a:p>
        </p:txBody>
      </p:sp>
    </p:spTree>
    <p:extLst>
      <p:ext uri="{BB962C8B-B14F-4D97-AF65-F5344CB8AC3E}">
        <p14:creationId xmlns:p14="http://schemas.microsoft.com/office/powerpoint/2010/main" val="3257094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Today you are going to learn what it is like at the Sanford Underground Research Facility (SURF)… A science laboratory almost a mile below the surface of the earth!</a:t>
            </a:r>
            <a:endParaRPr lang="en-US"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348EB119-1C61-4A0D-9205-FB44B01C92CD}" type="slidenum">
              <a:rPr lang="en-US" smtClean="0"/>
              <a:t>1</a:t>
            </a:fld>
            <a:endParaRPr lang="en-US"/>
          </a:p>
        </p:txBody>
      </p:sp>
    </p:spTree>
    <p:extLst>
      <p:ext uri="{BB962C8B-B14F-4D97-AF65-F5344CB8AC3E}">
        <p14:creationId xmlns:p14="http://schemas.microsoft.com/office/powerpoint/2010/main" val="2480189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rebuchet MS" panose="020B0603020202020204" pitchFamily="34" charset="0"/>
              </a:rPr>
              <a:t>The Sanford Underground Research Facility (SURF) is located in the Black Hills of South Dakota, in Lead, near the Wyoming border.  The facility was constructed in the former Homestake gold mine- the largest, deepest, and most productive in the US.</a:t>
            </a:r>
            <a:r>
              <a:rPr lang="en-US" baseline="0" dirty="0">
                <a:latin typeface="Trebuchet MS" panose="020B0603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latin typeface="Trebuchet MS" panose="020B0603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latin typeface="Trebuchet MS" panose="020B0603020202020204" pitchFamily="34" charset="0"/>
              </a:rPr>
              <a:t>It</a:t>
            </a:r>
            <a:r>
              <a:rPr lang="en-US" dirty="0">
                <a:latin typeface="Trebuchet MS" panose="020B0603020202020204" pitchFamily="34" charset="0"/>
              </a:rPr>
              <a:t> operated as a gold mine for 125 years!  But</a:t>
            </a:r>
            <a:r>
              <a:rPr lang="en-US" baseline="0" dirty="0">
                <a:latin typeface="Trebuchet MS" panose="020B0603020202020204" pitchFamily="34" charset="0"/>
              </a:rPr>
              <a:t> t</a:t>
            </a:r>
            <a:r>
              <a:rPr lang="en-US" dirty="0">
                <a:latin typeface="Trebuchet MS" panose="020B0603020202020204" pitchFamily="34" charset="0"/>
              </a:rPr>
              <a:t>he gold mine was closed around the year 2001… after mining</a:t>
            </a:r>
            <a:r>
              <a:rPr lang="en-US" baseline="0" dirty="0">
                <a:latin typeface="Trebuchet MS" panose="020B0603020202020204" pitchFamily="34" charset="0"/>
              </a:rPr>
              <a:t> ~41 million ounces of gold and 9 million ounces of silver.”</a:t>
            </a:r>
            <a:endParaRPr lang="en-US" dirty="0">
              <a:latin typeface="Trebuchet MS" panose="020B0603020202020204" pitchFamily="34" charset="0"/>
            </a:endParaRPr>
          </a:p>
          <a:p>
            <a:endParaRPr lang="en-US" dirty="0">
              <a:latin typeface="Trebuchet MS" panose="020B0603020202020204" pitchFamily="34" charset="0"/>
            </a:endParaRPr>
          </a:p>
          <a:p>
            <a:endParaRPr lang="en-US"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4553B76E-42EC-9242-9572-0EF0A0E580A8}" type="slidenum">
              <a:rPr lang="en-US" smtClean="0"/>
              <a:t>2</a:t>
            </a:fld>
            <a:endParaRPr lang="en-US"/>
          </a:p>
        </p:txBody>
      </p:sp>
    </p:spTree>
    <p:extLst>
      <p:ext uri="{BB962C8B-B14F-4D97-AF65-F5344CB8AC3E}">
        <p14:creationId xmlns:p14="http://schemas.microsoft.com/office/powerpoint/2010/main" val="1513693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77497">
              <a:defRPr/>
            </a:pPr>
            <a:r>
              <a:rPr lang="en-US" sz="1100" b="1" dirty="0">
                <a:latin typeface="Trebuchet MS" panose="020B0603020202020204" pitchFamily="34" charset="0"/>
                <a:cs typeface="Times New Roman" panose="02020603050405020304" pitchFamily="18" charset="0"/>
              </a:rPr>
              <a:t>Cross-section Map</a:t>
            </a:r>
          </a:p>
          <a:p>
            <a:pPr defTabSz="477497">
              <a:defRPr/>
            </a:pPr>
            <a:r>
              <a:rPr lang="en-US" sz="1100" dirty="0">
                <a:latin typeface="Trebuchet MS" panose="020B0603020202020204" pitchFamily="34" charset="0"/>
                <a:cs typeface="Times New Roman" panose="02020603050405020304" pitchFamily="18" charset="0"/>
              </a:rPr>
              <a:t>Imagine that we had x-ray vision and could see through the earth! If we looked beneath the surface in Lead, we would reveal all the underground tunnels and shafts originally created by miners seeking gold.  The structure extends to a depth of 1.5 miles, and there are over 370 miles of tunnels.</a:t>
            </a:r>
            <a:r>
              <a:rPr lang="en-US" sz="1100" dirty="0">
                <a:latin typeface="Trebuchet MS" panose="020B0603020202020204" pitchFamily="34" charset="0"/>
                <a:ea typeface="ＭＳ Ｐゴシック" charset="0"/>
                <a:cs typeface="Times New Roman" panose="02020603050405020304" pitchFamily="18" charset="0"/>
              </a:rPr>
              <a:t> </a:t>
            </a:r>
          </a:p>
          <a:p>
            <a:pPr defTabSz="477497">
              <a:defRPr/>
            </a:pPr>
            <a:endParaRPr lang="en-US" sz="1100" dirty="0">
              <a:latin typeface="Trebuchet MS" panose="020B0603020202020204" pitchFamily="34" charset="0"/>
              <a:ea typeface="ＭＳ Ｐゴシック" charset="0"/>
              <a:cs typeface="Times New Roman" panose="02020603050405020304" pitchFamily="18" charset="0"/>
            </a:endParaRPr>
          </a:p>
          <a:p>
            <a:r>
              <a:rPr lang="en-US" sz="1100" kern="1200" dirty="0">
                <a:solidFill>
                  <a:schemeClr val="tx1"/>
                </a:solidFill>
                <a:effectLst/>
                <a:latin typeface="Trebuchet MS" panose="020B0603020202020204" pitchFamily="34" charset="0"/>
                <a:ea typeface="+mn-ea"/>
                <a:cs typeface="Times New Roman" panose="02020603050405020304" pitchFamily="18" charset="0"/>
              </a:rPr>
              <a:t>When the gold mine announced it was closing, scientists asked if it could be repurposed into a giant underground science laboratory,</a:t>
            </a:r>
            <a:r>
              <a:rPr lang="en-US" sz="1100" kern="1200" baseline="0" dirty="0">
                <a:solidFill>
                  <a:schemeClr val="tx1"/>
                </a:solidFill>
                <a:effectLst/>
                <a:latin typeface="Trebuchet MS" panose="020B0603020202020204" pitchFamily="34" charset="0"/>
                <a:ea typeface="+mn-ea"/>
                <a:cs typeface="Times New Roman" panose="02020603050405020304" pitchFamily="18" charset="0"/>
              </a:rPr>
              <a:t> and the </a:t>
            </a:r>
            <a:r>
              <a:rPr lang="en-US" sz="1100" kern="1200" dirty="0">
                <a:solidFill>
                  <a:schemeClr val="tx1"/>
                </a:solidFill>
                <a:effectLst/>
                <a:latin typeface="Trebuchet MS" panose="020B0603020202020204" pitchFamily="34" charset="0"/>
                <a:ea typeface="+mn-ea"/>
                <a:cs typeface="Times New Roman" panose="02020603050405020304" pitchFamily="18" charset="0"/>
              </a:rPr>
              <a:t>Sanford Underground</a:t>
            </a:r>
            <a:r>
              <a:rPr lang="en-US" sz="1100" kern="1200" baseline="0" dirty="0">
                <a:solidFill>
                  <a:schemeClr val="tx1"/>
                </a:solidFill>
                <a:effectLst/>
                <a:latin typeface="Trebuchet MS" panose="020B0603020202020204" pitchFamily="34" charset="0"/>
                <a:ea typeface="+mn-ea"/>
                <a:cs typeface="Times New Roman" panose="02020603050405020304" pitchFamily="18" charset="0"/>
              </a:rPr>
              <a:t> Research Facility is what exists here today</a:t>
            </a:r>
            <a:r>
              <a:rPr lang="en-US" sz="1100" kern="1200" dirty="0">
                <a:solidFill>
                  <a:schemeClr val="tx1"/>
                </a:solidFill>
                <a:effectLst/>
                <a:latin typeface="Trebuchet MS" panose="020B0603020202020204" pitchFamily="34" charset="0"/>
                <a:ea typeface="+mn-ea"/>
                <a:cs typeface="Times New Roman" panose="02020603050405020304" pitchFamily="18" charset="0"/>
              </a:rPr>
              <a:t>. The activities taking place </a:t>
            </a:r>
            <a:r>
              <a:rPr lang="en-US" sz="1100" kern="1200" baseline="0" dirty="0">
                <a:solidFill>
                  <a:schemeClr val="tx1"/>
                </a:solidFill>
                <a:effectLst/>
                <a:latin typeface="Trebuchet MS" panose="020B0603020202020204" pitchFamily="34" charset="0"/>
                <a:ea typeface="+mn-ea"/>
                <a:cs typeface="Times New Roman" panose="02020603050405020304" pitchFamily="18" charset="0"/>
              </a:rPr>
              <a:t>are very diverse and include physics, astrophysics, geology, geotechnical engineering, and even biology!</a:t>
            </a:r>
            <a:r>
              <a:rPr lang="en-US" sz="1100" b="1" kern="1200" baseline="0" dirty="0">
                <a:solidFill>
                  <a:schemeClr val="tx1"/>
                </a:solidFill>
                <a:effectLst/>
                <a:latin typeface="Trebuchet MS" panose="020B0603020202020204" pitchFamily="34" charset="0"/>
                <a:ea typeface="ＭＳ Ｐゴシック" charset="-128"/>
                <a:cs typeface="Times New Roman" panose="02020603050405020304" pitchFamily="18" charset="0"/>
              </a:rPr>
              <a:t>  </a:t>
            </a:r>
            <a:r>
              <a:rPr lang="en-US" sz="1100" dirty="0">
                <a:latin typeface="Trebuchet MS" panose="020B0603020202020204" pitchFamily="34" charset="0"/>
                <a:ea typeface="ＭＳ Ｐゴシック" charset="0"/>
                <a:cs typeface="Times New Roman" panose="02020603050405020304" pitchFamily="18" charset="0"/>
              </a:rPr>
              <a:t>Some of the world’s most sensitive physics experiments have been constructed at a depth of almost one mile</a:t>
            </a:r>
            <a:r>
              <a:rPr lang="en-US" sz="1100" baseline="0" dirty="0">
                <a:latin typeface="Trebuchet MS" panose="020B0603020202020204" pitchFamily="34" charset="0"/>
                <a:ea typeface="ＭＳ Ｐゴシック" charset="0"/>
                <a:cs typeface="Times New Roman" panose="02020603050405020304" pitchFamily="18" charset="0"/>
              </a:rPr>
              <a:t> on the 4850’ level.</a:t>
            </a:r>
            <a:endParaRPr lang="en-US" sz="1100" b="1" dirty="0">
              <a:latin typeface="Trebuchet MS" panose="020B0603020202020204" pitchFamily="34" charset="0"/>
              <a:ea typeface="ＭＳ Ｐゴシック" charset="-128"/>
              <a:cs typeface="Times New Roman" panose="02020603050405020304" pitchFamily="18" charset="0"/>
            </a:endParaRPr>
          </a:p>
          <a:p>
            <a:endParaRPr lang="en-US" sz="1100" dirty="0">
              <a:latin typeface="Trebuchet MS" panose="020B060302020202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348EB119-1C61-4A0D-9205-FB44B01C92CD}" type="slidenum">
              <a:rPr lang="en-US" smtClean="0"/>
              <a:t>3</a:t>
            </a:fld>
            <a:endParaRPr lang="en-US"/>
          </a:p>
        </p:txBody>
      </p:sp>
    </p:spTree>
    <p:extLst>
      <p:ext uri="{BB962C8B-B14F-4D97-AF65-F5344CB8AC3E}">
        <p14:creationId xmlns:p14="http://schemas.microsoft.com/office/powerpoint/2010/main" val="1559172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the underground habitat of SURF is similar to when it used to be a gold mine. The drifts (tunnels</a:t>
            </a:r>
            <a:r>
              <a:rPr lang="en-US" i="0" dirty="0"/>
              <a:t>) are very dark. Scientists need to bring their own lights to see, and wear reflective clothing so that they can be seen by other scientists and engineers</a:t>
            </a:r>
            <a:r>
              <a:rPr lang="en-US" i="0" baseline="0" dirty="0"/>
              <a:t>.</a:t>
            </a:r>
            <a:endParaRPr lang="en-US" dirty="0"/>
          </a:p>
        </p:txBody>
      </p:sp>
      <p:sp>
        <p:nvSpPr>
          <p:cNvPr id="4" name="Slide Number Placeholder 3"/>
          <p:cNvSpPr>
            <a:spLocks noGrp="1"/>
          </p:cNvSpPr>
          <p:nvPr>
            <p:ph type="sldNum" sz="quarter" idx="10"/>
          </p:nvPr>
        </p:nvSpPr>
        <p:spPr/>
        <p:txBody>
          <a:bodyPr/>
          <a:lstStyle/>
          <a:p>
            <a:fld id="{348EB119-1C61-4A0D-9205-FB44B01C92CD}" type="slidenum">
              <a:rPr lang="en-US" smtClean="0"/>
              <a:t>4</a:t>
            </a:fld>
            <a:endParaRPr lang="en-US"/>
          </a:p>
        </p:txBody>
      </p:sp>
    </p:spTree>
    <p:extLst>
      <p:ext uri="{BB962C8B-B14F-4D97-AF65-F5344CB8AC3E}">
        <p14:creationId xmlns:p14="http://schemas.microsoft.com/office/powerpoint/2010/main" val="4133993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rebuchet MS" panose="020B0603020202020204" pitchFamily="34" charset="0"/>
              </a:rPr>
              <a:t>The</a:t>
            </a:r>
            <a:r>
              <a:rPr lang="en-US" baseline="0" dirty="0">
                <a:latin typeface="Trebuchet MS" panose="020B0603020202020204" pitchFamily="34" charset="0"/>
              </a:rPr>
              <a:t> drifts are also very dirty. Scientists wear coveralls to keep their clothes clean and dry. The walls and ceilings are being inspected (as shown here) for loose rocks. Loose rocks are removed to prevent them from falling on anyone’s head.</a:t>
            </a:r>
            <a:endParaRPr lang="en-US" dirty="0">
              <a:latin typeface="Trebuchet MS" panose="020B0603020202020204" pitchFamily="34" charset="0"/>
            </a:endParaRPr>
          </a:p>
        </p:txBody>
      </p:sp>
      <p:sp>
        <p:nvSpPr>
          <p:cNvPr id="4" name="Slide Number Placeholder 3"/>
          <p:cNvSpPr>
            <a:spLocks noGrp="1"/>
          </p:cNvSpPr>
          <p:nvPr>
            <p:ph type="sldNum" sz="quarter" idx="10"/>
          </p:nvPr>
        </p:nvSpPr>
        <p:spPr/>
        <p:txBody>
          <a:bodyPr/>
          <a:lstStyle/>
          <a:p>
            <a:fld id="{348EB119-1C61-4A0D-9205-FB44B01C92CD}" type="slidenum">
              <a:rPr lang="en-US" smtClean="0"/>
              <a:t>5</a:t>
            </a:fld>
            <a:endParaRPr lang="en-US"/>
          </a:p>
        </p:txBody>
      </p:sp>
    </p:spTree>
    <p:extLst>
      <p:ext uri="{BB962C8B-B14F-4D97-AF65-F5344CB8AC3E}">
        <p14:creationId xmlns:p14="http://schemas.microsoft.com/office/powerpoint/2010/main" val="3193844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rebuchet MS" panose="020B0603020202020204" pitchFamily="34" charset="0"/>
                <a:cs typeface="Times New Roman" panose="02020603050405020304" pitchFamily="18" charset="0"/>
              </a:rPr>
              <a:t>Operating a laboratory nearly a mile underground requires</a:t>
            </a:r>
            <a:r>
              <a:rPr lang="en-US" sz="1200" baseline="0" dirty="0">
                <a:latin typeface="Trebuchet MS" panose="020B0603020202020204" pitchFamily="34" charset="0"/>
                <a:cs typeface="Times New Roman" panose="02020603050405020304" pitchFamily="18" charset="0"/>
              </a:rPr>
              <a:t> a lot of safety equipment, or </a:t>
            </a:r>
            <a:r>
              <a:rPr lang="en-US" sz="1200" i="1" baseline="0" dirty="0">
                <a:latin typeface="Trebuchet MS" panose="020B0603020202020204" pitchFamily="34" charset="0"/>
                <a:cs typeface="Times New Roman" panose="02020603050405020304" pitchFamily="18" charset="0"/>
              </a:rPr>
              <a:t>PPE</a:t>
            </a:r>
            <a:r>
              <a:rPr lang="en-US" sz="1200" i="0" baseline="0" dirty="0">
                <a:latin typeface="Trebuchet MS" panose="020B0603020202020204" pitchFamily="34" charset="0"/>
                <a:cs typeface="Times New Roman" panose="02020603050405020304" pitchFamily="18" charset="0"/>
              </a:rPr>
              <a:t> (short for </a:t>
            </a:r>
            <a:r>
              <a:rPr lang="en-US" sz="1200" i="0" u="sng" baseline="0" dirty="0">
                <a:latin typeface="Trebuchet MS" panose="020B0603020202020204" pitchFamily="34" charset="0"/>
                <a:cs typeface="Times New Roman" panose="02020603050405020304" pitchFamily="18" charset="0"/>
              </a:rPr>
              <a:t>P</a:t>
            </a:r>
            <a:r>
              <a:rPr lang="en-US" sz="1200" i="0" baseline="0" dirty="0">
                <a:latin typeface="Trebuchet MS" panose="020B0603020202020204" pitchFamily="34" charset="0"/>
                <a:cs typeface="Times New Roman" panose="02020603050405020304" pitchFamily="18" charset="0"/>
              </a:rPr>
              <a:t>ersonal </a:t>
            </a:r>
            <a:r>
              <a:rPr lang="en-US" sz="1200" i="0" u="sng" baseline="0" dirty="0">
                <a:latin typeface="Trebuchet MS" panose="020B0603020202020204" pitchFamily="34" charset="0"/>
                <a:cs typeface="Times New Roman" panose="02020603050405020304" pitchFamily="18" charset="0"/>
              </a:rPr>
              <a:t>P</a:t>
            </a:r>
            <a:r>
              <a:rPr lang="en-US" sz="1200" i="0" baseline="0" dirty="0">
                <a:latin typeface="Trebuchet MS" panose="020B0603020202020204" pitchFamily="34" charset="0"/>
                <a:cs typeface="Times New Roman" panose="02020603050405020304" pitchFamily="18" charset="0"/>
              </a:rPr>
              <a:t>rotective </a:t>
            </a:r>
            <a:r>
              <a:rPr lang="en-US" sz="1200" i="0" u="sng" baseline="0" dirty="0">
                <a:latin typeface="Trebuchet MS" panose="020B0603020202020204" pitchFamily="34" charset="0"/>
                <a:cs typeface="Times New Roman" panose="02020603050405020304" pitchFamily="18" charset="0"/>
              </a:rPr>
              <a:t>E</a:t>
            </a:r>
            <a:r>
              <a:rPr lang="en-US" sz="1200" i="0" baseline="0" dirty="0">
                <a:latin typeface="Trebuchet MS" panose="020B0603020202020204" pitchFamily="34" charset="0"/>
                <a:cs typeface="Times New Roman" panose="02020603050405020304" pitchFamily="18" charset="0"/>
              </a:rPr>
              <a:t>quipment)</a:t>
            </a:r>
            <a:r>
              <a:rPr lang="en-US" sz="1200" baseline="0" dirty="0">
                <a:latin typeface="Trebuchet MS" panose="020B0603020202020204" pitchFamily="34" charset="0"/>
                <a:cs typeface="Times New Roman" panose="02020603050405020304" pitchFamily="18" charset="0"/>
              </a:rPr>
              <a:t>. It can be very dark, there is always the chance that rocks might fall on you, and heavy machinery is often being operated. </a:t>
            </a:r>
            <a:r>
              <a:rPr lang="en-US" dirty="0"/>
              <a:t>Additionally, the scientific equipment can be very large,</a:t>
            </a:r>
            <a:r>
              <a:rPr lang="en-US" baseline="0" dirty="0"/>
              <a:t> complicated, and difficult to access in the tight spaces (or </a:t>
            </a:r>
            <a:r>
              <a:rPr lang="en-US" i="1" baseline="0" dirty="0"/>
              <a:t>caverns</a:t>
            </a:r>
            <a:r>
              <a:rPr lang="en-US" i="0" baseline="0" dirty="0"/>
              <a:t>) where they have been installed.</a:t>
            </a:r>
          </a:p>
          <a:p>
            <a:endParaRPr lang="en-US" i="0" baseline="0" dirty="0"/>
          </a:p>
          <a:p>
            <a:r>
              <a:rPr lang="en-US" i="0" baseline="0" dirty="0"/>
              <a:t>Therefore, scientists and engineers working at the SURF have a lot of challenges to overcome in this deep underground habitat! </a:t>
            </a:r>
            <a:r>
              <a:rPr lang="en-US" dirty="0"/>
              <a:t>Here you can see some </a:t>
            </a:r>
            <a:r>
              <a:rPr lang="en-US" baseline="0" dirty="0"/>
              <a:t>scientists dressed for work. They wear personal protective equipment (or </a:t>
            </a:r>
            <a:r>
              <a:rPr lang="en-US" i="1" baseline="0" dirty="0"/>
              <a:t>PPE</a:t>
            </a:r>
            <a:r>
              <a:rPr lang="en-US" i="0" baseline="0" dirty="0"/>
              <a:t>) for safety. </a:t>
            </a:r>
          </a:p>
          <a:p>
            <a:endParaRPr lang="en-US" i="0" baseline="0" dirty="0"/>
          </a:p>
          <a:p>
            <a:r>
              <a:rPr lang="en-US" i="0" baseline="0" dirty="0"/>
              <a:t>PPE:	1- Steel toe boots- protect toes </a:t>
            </a:r>
          </a:p>
          <a:p>
            <a:r>
              <a:rPr lang="en-US" i="0" baseline="0" dirty="0"/>
              <a:t>	2- Coveralls- keep clothing clean and dry</a:t>
            </a:r>
          </a:p>
          <a:p>
            <a:r>
              <a:rPr lang="en-US" i="0" baseline="0" dirty="0"/>
              <a:t>	3- Hard hats- protect heads </a:t>
            </a:r>
          </a:p>
          <a:p>
            <a:r>
              <a:rPr lang="en-US" i="0" baseline="0" dirty="0"/>
              <a:t>	4- Safety glasses- protect eyes</a:t>
            </a:r>
          </a:p>
          <a:p>
            <a:r>
              <a:rPr lang="en-US" i="0" baseline="0" dirty="0"/>
              <a:t>	5- Cap lights (worn on hard hat) for light</a:t>
            </a:r>
          </a:p>
          <a:p>
            <a:r>
              <a:rPr lang="en-US" i="0" baseline="0" dirty="0"/>
              <a:t>	6- Reflective material (on coveralls and safety vests) for visibility</a:t>
            </a:r>
          </a:p>
        </p:txBody>
      </p:sp>
      <p:sp>
        <p:nvSpPr>
          <p:cNvPr id="4" name="Slide Number Placeholder 3"/>
          <p:cNvSpPr>
            <a:spLocks noGrp="1"/>
          </p:cNvSpPr>
          <p:nvPr>
            <p:ph type="sldNum" sz="quarter" idx="10"/>
          </p:nvPr>
        </p:nvSpPr>
        <p:spPr/>
        <p:txBody>
          <a:bodyPr/>
          <a:lstStyle/>
          <a:p>
            <a:fld id="{348EB119-1C61-4A0D-9205-FB44B01C92CD}" type="slidenum">
              <a:rPr lang="en-US" smtClean="0"/>
              <a:t>6</a:t>
            </a:fld>
            <a:endParaRPr lang="en-US"/>
          </a:p>
        </p:txBody>
      </p:sp>
    </p:spTree>
    <p:extLst>
      <p:ext uri="{BB962C8B-B14F-4D97-AF65-F5344CB8AC3E}">
        <p14:creationId xmlns:p14="http://schemas.microsoft.com/office/powerpoint/2010/main" val="3935765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also spaces in the deep underground laboratory where it is not dirty. In fact, the laboratories where the most sensitive physics experiments are housed must be incredibly clean. These</a:t>
            </a:r>
            <a:r>
              <a:rPr lang="en-US" baseline="0" dirty="0"/>
              <a:t> spaces of the underground laboratory habitat present a different set of challenges.</a:t>
            </a:r>
            <a:endParaRPr lang="en-US" dirty="0"/>
          </a:p>
        </p:txBody>
      </p:sp>
      <p:sp>
        <p:nvSpPr>
          <p:cNvPr id="4" name="Slide Number Placeholder 3"/>
          <p:cNvSpPr>
            <a:spLocks noGrp="1"/>
          </p:cNvSpPr>
          <p:nvPr>
            <p:ph type="sldNum" sz="quarter" idx="10"/>
          </p:nvPr>
        </p:nvSpPr>
        <p:spPr/>
        <p:txBody>
          <a:bodyPr/>
          <a:lstStyle/>
          <a:p>
            <a:fld id="{348EB119-1C61-4A0D-9205-FB44B01C92CD}" type="slidenum">
              <a:rPr lang="en-US" smtClean="0"/>
              <a:t>7</a:t>
            </a:fld>
            <a:endParaRPr lang="en-US"/>
          </a:p>
        </p:txBody>
      </p:sp>
    </p:spTree>
    <p:extLst>
      <p:ext uri="{BB962C8B-B14F-4D97-AF65-F5344CB8AC3E}">
        <p14:creationId xmlns:p14="http://schemas.microsoft.com/office/powerpoint/2010/main" val="2458595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scientist getting</a:t>
            </a:r>
            <a:r>
              <a:rPr lang="en-US" baseline="0" dirty="0"/>
              <a:t> an experiment ready. Notice that this scientist is wearing a white cleanroom (Tyvek) suit, rubber gloves, and hair net. There are even white covers over this scientists shoes! These pieces of equipment protect the sensitive detector from any hair, dirt or oil coming from the scientist. Additionally, this scientist had to use a tall ladder to reach the top of this detector. Some of the physics equipment is even taller, and/or hard to reach in tight spaces.</a:t>
            </a:r>
            <a:endParaRPr lang="en-US" dirty="0"/>
          </a:p>
        </p:txBody>
      </p:sp>
      <p:sp>
        <p:nvSpPr>
          <p:cNvPr id="4" name="Slide Number Placeholder 3"/>
          <p:cNvSpPr>
            <a:spLocks noGrp="1"/>
          </p:cNvSpPr>
          <p:nvPr>
            <p:ph type="sldNum" sz="quarter" idx="10"/>
          </p:nvPr>
        </p:nvSpPr>
        <p:spPr/>
        <p:txBody>
          <a:bodyPr/>
          <a:lstStyle/>
          <a:p>
            <a:fld id="{348EB119-1C61-4A0D-9205-FB44B01C92CD}" type="slidenum">
              <a:rPr lang="en-US" smtClean="0"/>
              <a:t>8</a:t>
            </a:fld>
            <a:endParaRPr lang="en-US"/>
          </a:p>
        </p:txBody>
      </p:sp>
    </p:spTree>
    <p:extLst>
      <p:ext uri="{BB962C8B-B14F-4D97-AF65-F5344CB8AC3E}">
        <p14:creationId xmlns:p14="http://schemas.microsoft.com/office/powerpoint/2010/main" val="3493799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 you can tell, the deep underground habitat at SURF is very unique… and presents unique challenges to the scientists working there. Now, I want you to use your imaginations to create a crazy creature mash-up. The goal is to</a:t>
            </a:r>
            <a:r>
              <a:rPr lang="en-US" baseline="0" dirty="0"/>
              <a:t> </a:t>
            </a:r>
            <a:r>
              <a:rPr lang="en-US" dirty="0"/>
              <a:t>design the </a:t>
            </a:r>
            <a:r>
              <a:rPr lang="en-US" i="1" dirty="0"/>
              <a:t>perfect</a:t>
            </a:r>
            <a:r>
              <a:rPr lang="en-US" i="0" baseline="0" dirty="0"/>
              <a:t> underground scientist by combining together different parts of different creatures. The goal is to create a scientist able to meet the challenges of working in the deep underground laboratory habitat with little or no personal protective equipment (PPE).</a:t>
            </a:r>
          </a:p>
          <a:p>
            <a:endParaRPr lang="en-US" i="0" baseline="0" dirty="0"/>
          </a:p>
          <a:p>
            <a:r>
              <a:rPr lang="en-US" i="0" baseline="0" dirty="0"/>
              <a:t>For instance, a creature with eyes that can see well in the dark would be well suited to the dark tunnels, but you might ONLY want those eyes.  You could then combine those eyes with the body of a creature able to spin a silken thread (web) so that there is no danger of falling off of a ladder. If you look at the picture shown, this creature has the head of a rabbit, wings of a bird, and hind legs of a goat. Each of these different parts gives this imaginary creature different advantages.  Be creative and have fun!</a:t>
            </a:r>
          </a:p>
          <a:p>
            <a:endParaRPr lang="en-US" i="0" baseline="0" dirty="0"/>
          </a:p>
          <a:p>
            <a:r>
              <a:rPr lang="en-US" i="0" baseline="0" dirty="0"/>
              <a:t>Once you imagine your perfect underground scientist, you may draw or use craft supplies to create a model. Then, you will take turns sharing your models. Explain how each individual part helps your scientist meet one or more challenges of working in the deep underground </a:t>
            </a:r>
            <a:r>
              <a:rPr lang="en-US" i="0" baseline="0"/>
              <a:t>habitat at SURF.</a:t>
            </a:r>
            <a:endParaRPr lang="en-US" dirty="0"/>
          </a:p>
        </p:txBody>
      </p:sp>
      <p:sp>
        <p:nvSpPr>
          <p:cNvPr id="4" name="Slide Number Placeholder 3"/>
          <p:cNvSpPr>
            <a:spLocks noGrp="1"/>
          </p:cNvSpPr>
          <p:nvPr>
            <p:ph type="sldNum" sz="quarter" idx="10"/>
          </p:nvPr>
        </p:nvSpPr>
        <p:spPr/>
        <p:txBody>
          <a:bodyPr/>
          <a:lstStyle/>
          <a:p>
            <a:fld id="{348EB119-1C61-4A0D-9205-FB44B01C92CD}" type="slidenum">
              <a:rPr lang="en-US" smtClean="0"/>
              <a:t>9</a:t>
            </a:fld>
            <a:endParaRPr lang="en-US"/>
          </a:p>
        </p:txBody>
      </p:sp>
    </p:spTree>
    <p:extLst>
      <p:ext uri="{BB962C8B-B14F-4D97-AF65-F5344CB8AC3E}">
        <p14:creationId xmlns:p14="http://schemas.microsoft.com/office/powerpoint/2010/main" val="1514909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3/7/24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47579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3/7/24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256210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3/7/24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460295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448177" y="3771174"/>
            <a:ext cx="5540814"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3/7/24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11" name="TextBox 10"/>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
        <p:nvSpPr>
          <p:cNvPr id="13" name="TextBox 12"/>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637011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2" y="3124201"/>
            <a:ext cx="6620968"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3/7/24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376546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3/7/24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94056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3/7/24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06522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689424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18019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smtClean="0"/>
              <a:t>3/7/24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24387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3/7/24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56205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3/7/24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1447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3/7/24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72821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3/7/24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14347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3/7/24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04220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3/7/24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14768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3/7/24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86006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accent1">
                  <a:lumMod val="60000"/>
                  <a:lumOff val="40000"/>
                  <a:alpha val="8000"/>
                </a:schemeClr>
              </a:gs>
              <a:gs pos="72000">
                <a:schemeClr val="accent1">
                  <a:lumMod val="60000"/>
                  <a:lumOff val="40000"/>
                  <a:alpha val="0"/>
                </a:schemeClr>
              </a:gs>
              <a:gs pos="36000">
                <a:schemeClr val="accent1">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3/7/24</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2627798307"/>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1419"/>
            <a:ext cx="2600325" cy="206375"/>
          </a:xfrm>
          <a:prstGeom prst="rect">
            <a:avLst/>
          </a:prstGeom>
        </p:spPr>
      </p:pic>
      <p:sp>
        <p:nvSpPr>
          <p:cNvPr id="7" name="Rectangle 6"/>
          <p:cNvSpPr/>
          <p:nvPr/>
        </p:nvSpPr>
        <p:spPr>
          <a:xfrm>
            <a:off x="2555715" y="6341667"/>
            <a:ext cx="6588285" cy="206127"/>
          </a:xfrm>
          <a:prstGeom prst="rect">
            <a:avLst/>
          </a:prstGeom>
          <a:solidFill>
            <a:srgbClr val="134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165" y="5728946"/>
            <a:ext cx="1299215" cy="514383"/>
          </a:xfrm>
          <a:prstGeom prst="rect">
            <a:avLst/>
          </a:prstGeom>
        </p:spPr>
      </p:pic>
      <p:cxnSp>
        <p:nvCxnSpPr>
          <p:cNvPr id="9" name="Straight Connector 8"/>
          <p:cNvCxnSpPr/>
          <p:nvPr/>
        </p:nvCxnSpPr>
        <p:spPr>
          <a:xfrm>
            <a:off x="685800" y="870455"/>
            <a:ext cx="7928811" cy="9113"/>
          </a:xfrm>
          <a:prstGeom prst="line">
            <a:avLst/>
          </a:prstGeom>
          <a:ln w="28575">
            <a:solidFill>
              <a:srgbClr val="134F33"/>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95120" y="167065"/>
            <a:ext cx="8414446" cy="584775"/>
          </a:xfrm>
          <a:prstGeom prst="rect">
            <a:avLst/>
          </a:prstGeom>
          <a:noFill/>
        </p:spPr>
        <p:txBody>
          <a:bodyPr wrap="square" rtlCol="0">
            <a:spAutoFit/>
          </a:bodyPr>
          <a:lstStyle/>
          <a:p>
            <a:r>
              <a:rPr lang="en-US" sz="3200" dirty="0">
                <a:solidFill>
                  <a:srgbClr val="134F33"/>
                </a:solidFill>
                <a:latin typeface="Trebuchet MS" panose="020B0603020202020204" pitchFamily="34" charset="0"/>
              </a:rPr>
              <a:t>A Deep Habitat for Science</a:t>
            </a:r>
          </a:p>
        </p:txBody>
      </p:sp>
      <p:pic>
        <p:nvPicPr>
          <p:cNvPr id="11" name="Picture 10"/>
          <p:cNvPicPr>
            <a:picLocks noChangeAspect="1"/>
          </p:cNvPicPr>
          <p:nvPr/>
        </p:nvPicPr>
        <p:blipFill>
          <a:blip r:embed="rId5"/>
          <a:stretch>
            <a:fillRect/>
          </a:stretch>
        </p:blipFill>
        <p:spPr>
          <a:xfrm>
            <a:off x="1145682" y="1034886"/>
            <a:ext cx="7058267" cy="46150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93807225"/>
      </p:ext>
    </p:extLst>
  </p:cSld>
  <p:clrMapOvr>
    <a:masterClrMapping/>
  </p:clrMapOvr>
  <mc:AlternateContent xmlns:mc="http://schemas.openxmlformats.org/markup-compatibility/2006" xmlns:p14="http://schemas.microsoft.com/office/powerpoint/2010/main">
    <mc:Choice Requires="p14">
      <p:transition p14:dur="0" advTm="38402"/>
    </mc:Choice>
    <mc:Fallback xmlns="">
      <p:transition advTm="38402"/>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1419"/>
            <a:ext cx="2600325" cy="206375"/>
          </a:xfrm>
          <a:prstGeom prst="rect">
            <a:avLst/>
          </a:prstGeom>
        </p:spPr>
      </p:pic>
      <p:sp>
        <p:nvSpPr>
          <p:cNvPr id="5" name="Rectangle 4"/>
          <p:cNvSpPr/>
          <p:nvPr/>
        </p:nvSpPr>
        <p:spPr>
          <a:xfrm>
            <a:off x="2555715" y="6341667"/>
            <a:ext cx="6588285" cy="206127"/>
          </a:xfrm>
          <a:prstGeom prst="rect">
            <a:avLst/>
          </a:prstGeom>
          <a:solidFill>
            <a:srgbClr val="134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165" y="5728946"/>
            <a:ext cx="1299215" cy="514383"/>
          </a:xfrm>
          <a:prstGeom prst="rect">
            <a:avLst/>
          </a:prstGeom>
        </p:spPr>
      </p:pic>
      <p:pic>
        <p:nvPicPr>
          <p:cNvPr id="11" name="Picture 10"/>
          <p:cNvPicPr>
            <a:picLocks noChangeAspect="1"/>
          </p:cNvPicPr>
          <p:nvPr/>
        </p:nvPicPr>
        <p:blipFill>
          <a:blip r:embed="rId5"/>
          <a:stretch>
            <a:fillRect/>
          </a:stretch>
        </p:blipFill>
        <p:spPr>
          <a:xfrm>
            <a:off x="2143124" y="206474"/>
            <a:ext cx="5724526" cy="5874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5-Point Star 11"/>
          <p:cNvSpPr/>
          <p:nvPr/>
        </p:nvSpPr>
        <p:spPr>
          <a:xfrm>
            <a:off x="1792706" y="2695074"/>
            <a:ext cx="1540042" cy="1293496"/>
          </a:xfrm>
          <a:prstGeom prst="star5">
            <a:avLst/>
          </a:prstGeom>
          <a:solidFill>
            <a:srgbClr val="134F33"/>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Trebuchet MS" panose="020B0603020202020204" pitchFamily="34" charset="0"/>
              </a:rPr>
              <a:t>Lead</a:t>
            </a:r>
          </a:p>
        </p:txBody>
      </p:sp>
    </p:spTree>
    <p:extLst>
      <p:ext uri="{BB962C8B-B14F-4D97-AF65-F5344CB8AC3E}">
        <p14:creationId xmlns:p14="http://schemas.microsoft.com/office/powerpoint/2010/main" val="1482126121"/>
      </p:ext>
    </p:extLst>
  </p:cSld>
  <p:clrMapOvr>
    <a:masterClrMapping/>
  </p:clrMapOvr>
  <mc:AlternateContent xmlns:mc="http://schemas.openxmlformats.org/markup-compatibility/2006" xmlns:p14="http://schemas.microsoft.com/office/powerpoint/2010/main">
    <mc:Choice Requires="p14">
      <p:transition spd="slow" p14:dur="2000" advTm="32680"/>
    </mc:Choice>
    <mc:Fallback xmlns="">
      <p:transition spd="slow" advTm="32680"/>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stretch>
            <a:fillRect/>
          </a:stretch>
        </p:blipFill>
        <p:spPr>
          <a:xfrm>
            <a:off x="67951" y="209550"/>
            <a:ext cx="8980798" cy="5072488"/>
          </a:xfrm>
          <a:prstGeom prst="rect">
            <a:avLst/>
          </a:prstGeom>
          <a:ln w="25400" cap="sq">
            <a:solidFill>
              <a:srgbClr val="000000"/>
            </a:solidFill>
            <a:miter lim="800000"/>
          </a:ln>
          <a:effectLst>
            <a:outerShdw blurRad="57150" dist="50800" dir="2700000" algn="tl" rotWithShape="0">
              <a:srgbClr val="000000">
                <a:alpha val="40000"/>
              </a:srgbClr>
            </a:outerShdw>
          </a:effectLst>
        </p:spPr>
      </p:pic>
      <p:sp>
        <p:nvSpPr>
          <p:cNvPr id="5" name="Rectangle 4"/>
          <p:cNvSpPr/>
          <p:nvPr/>
        </p:nvSpPr>
        <p:spPr>
          <a:xfrm>
            <a:off x="2555715" y="6341667"/>
            <a:ext cx="6588285" cy="206127"/>
          </a:xfrm>
          <a:prstGeom prst="rect">
            <a:avLst/>
          </a:prstGeom>
          <a:solidFill>
            <a:srgbClr val="134F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165" y="5728946"/>
            <a:ext cx="1299215" cy="51438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341419"/>
            <a:ext cx="2600325" cy="206375"/>
          </a:xfrm>
          <a:prstGeom prst="rect">
            <a:avLst/>
          </a:prstGeom>
        </p:spPr>
      </p:pic>
    </p:spTree>
    <p:extLst>
      <p:ext uri="{BB962C8B-B14F-4D97-AF65-F5344CB8AC3E}">
        <p14:creationId xmlns:p14="http://schemas.microsoft.com/office/powerpoint/2010/main" val="1896652865"/>
      </p:ext>
    </p:extLst>
  </p:cSld>
  <p:clrMapOvr>
    <a:masterClrMapping/>
  </p:clrMapOvr>
  <mc:AlternateContent xmlns:mc="http://schemas.openxmlformats.org/markup-compatibility/2006" xmlns:p14="http://schemas.microsoft.com/office/powerpoint/2010/main">
    <mc:Choice Requires="p14">
      <p:transition spd="slow" p14:dur="2000" advTm="67577"/>
    </mc:Choice>
    <mc:Fallback xmlns="">
      <p:transition spd="slow" advTm="6757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4660" y="-685800"/>
            <a:ext cx="6149340" cy="9224010"/>
          </a:xfrm>
          <a:prstGeom prst="rect">
            <a:avLst/>
          </a:prstGeom>
          <a:ln w="25400">
            <a:solidFill>
              <a:srgbClr val="000000"/>
            </a:solidFill>
          </a:ln>
        </p:spPr>
      </p:pic>
      <p:cxnSp>
        <p:nvCxnSpPr>
          <p:cNvPr id="3" name="Straight Connector 2"/>
          <p:cNvCxnSpPr/>
          <p:nvPr/>
        </p:nvCxnSpPr>
        <p:spPr>
          <a:xfrm>
            <a:off x="255315" y="820649"/>
            <a:ext cx="2475359" cy="0"/>
          </a:xfrm>
          <a:prstGeom prst="line">
            <a:avLst/>
          </a:prstGeom>
          <a:ln w="28575">
            <a:solidFill>
              <a:srgbClr val="134F33"/>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55315" y="235874"/>
            <a:ext cx="7814510" cy="584775"/>
          </a:xfrm>
          <a:prstGeom prst="rect">
            <a:avLst/>
          </a:prstGeom>
          <a:noFill/>
        </p:spPr>
        <p:txBody>
          <a:bodyPr wrap="square" rtlCol="0">
            <a:spAutoFit/>
          </a:bodyPr>
          <a:lstStyle/>
          <a:p>
            <a:r>
              <a:rPr lang="en-US" sz="3200" dirty="0">
                <a:solidFill>
                  <a:srgbClr val="134F33"/>
                </a:solidFill>
                <a:latin typeface="Trebuchet MS" panose="020B0603020202020204" pitchFamily="34" charset="0"/>
              </a:rPr>
              <a:t>It’s dark</a:t>
            </a:r>
          </a:p>
        </p:txBody>
      </p:sp>
    </p:spTree>
    <p:extLst>
      <p:ext uri="{BB962C8B-B14F-4D97-AF65-F5344CB8AC3E}">
        <p14:creationId xmlns:p14="http://schemas.microsoft.com/office/powerpoint/2010/main" val="1455650700"/>
      </p:ext>
    </p:extLst>
  </p:cSld>
  <p:clrMapOvr>
    <a:masterClrMapping/>
  </p:clrMapOvr>
  <mc:AlternateContent xmlns:mc="http://schemas.openxmlformats.org/markup-compatibility/2006" xmlns:p14="http://schemas.microsoft.com/office/powerpoint/2010/main">
    <mc:Choice Requires="p14">
      <p:transition spd="slow" p14:dur="2000" advTm="30256"/>
    </mc:Choice>
    <mc:Fallback xmlns="">
      <p:transition spd="slow" advTm="30256"/>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5" name="Straight Connector 4"/>
          <p:cNvCxnSpPr/>
          <p:nvPr/>
        </p:nvCxnSpPr>
        <p:spPr>
          <a:xfrm>
            <a:off x="735375" y="887417"/>
            <a:ext cx="8023614" cy="2920"/>
          </a:xfrm>
          <a:prstGeom prst="line">
            <a:avLst/>
          </a:prstGeom>
          <a:ln w="28575">
            <a:solidFill>
              <a:srgbClr val="134F33"/>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35375" y="235874"/>
            <a:ext cx="7814510" cy="584775"/>
          </a:xfrm>
          <a:prstGeom prst="rect">
            <a:avLst/>
          </a:prstGeom>
          <a:noFill/>
        </p:spPr>
        <p:txBody>
          <a:bodyPr wrap="square" rtlCol="0">
            <a:spAutoFit/>
          </a:bodyPr>
          <a:lstStyle/>
          <a:p>
            <a:r>
              <a:rPr lang="en-US" sz="3200" dirty="0">
                <a:solidFill>
                  <a:srgbClr val="134F33"/>
                </a:solidFill>
                <a:latin typeface="Trebuchet MS" panose="020B0603020202020204" pitchFamily="34" charset="0"/>
              </a:rPr>
              <a:t>It’s dirty</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224" y="1071405"/>
            <a:ext cx="8408625" cy="5605750"/>
          </a:xfrm>
          <a:prstGeom prst="rect">
            <a:avLst/>
          </a:prstGeom>
          <a:ln w="25400">
            <a:solidFill>
              <a:srgbClr val="000000"/>
            </a:solidFill>
          </a:ln>
        </p:spPr>
      </p:pic>
    </p:spTree>
    <p:extLst>
      <p:ext uri="{BB962C8B-B14F-4D97-AF65-F5344CB8AC3E}">
        <p14:creationId xmlns:p14="http://schemas.microsoft.com/office/powerpoint/2010/main" val="2951810277"/>
      </p:ext>
    </p:extLst>
  </p:cSld>
  <p:clrMapOvr>
    <a:masterClrMapping/>
  </p:clrMapOvr>
  <mc:AlternateContent xmlns:mc="http://schemas.openxmlformats.org/markup-compatibility/2006" xmlns:p14="http://schemas.microsoft.com/office/powerpoint/2010/main">
    <mc:Choice Requires="p14">
      <p:transition spd="slow" p14:dur="2000" advTm="22430"/>
    </mc:Choice>
    <mc:Fallback xmlns="">
      <p:transition spd="slow" advTm="2243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692" y="977030"/>
            <a:ext cx="8700891" cy="5800594"/>
          </a:xfrm>
          <a:prstGeom prst="rect">
            <a:avLst/>
          </a:prstGeom>
          <a:ln w="25400">
            <a:solidFill>
              <a:srgbClr val="000000"/>
            </a:solidFill>
          </a:ln>
        </p:spPr>
      </p:pic>
      <p:cxnSp>
        <p:nvCxnSpPr>
          <p:cNvPr id="3" name="Straight Connector 2"/>
          <p:cNvCxnSpPr/>
          <p:nvPr/>
        </p:nvCxnSpPr>
        <p:spPr>
          <a:xfrm>
            <a:off x="735375" y="887417"/>
            <a:ext cx="8023614" cy="2920"/>
          </a:xfrm>
          <a:prstGeom prst="line">
            <a:avLst/>
          </a:prstGeom>
          <a:ln w="28575">
            <a:solidFill>
              <a:srgbClr val="134F33"/>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35375" y="235874"/>
            <a:ext cx="7814510" cy="584775"/>
          </a:xfrm>
          <a:prstGeom prst="rect">
            <a:avLst/>
          </a:prstGeom>
          <a:noFill/>
        </p:spPr>
        <p:txBody>
          <a:bodyPr wrap="square" rtlCol="0">
            <a:spAutoFit/>
          </a:bodyPr>
          <a:lstStyle/>
          <a:p>
            <a:r>
              <a:rPr lang="en-US" sz="3200" dirty="0">
                <a:solidFill>
                  <a:srgbClr val="134F33"/>
                </a:solidFill>
                <a:latin typeface="Trebuchet MS" panose="020B0603020202020204" pitchFamily="34" charset="0"/>
              </a:rPr>
              <a:t>It’s daring</a:t>
            </a:r>
          </a:p>
        </p:txBody>
      </p:sp>
    </p:spTree>
    <p:extLst>
      <p:ext uri="{BB962C8B-B14F-4D97-AF65-F5344CB8AC3E}">
        <p14:creationId xmlns:p14="http://schemas.microsoft.com/office/powerpoint/2010/main" val="925467170"/>
      </p:ext>
    </p:extLst>
  </p:cSld>
  <p:clrMapOvr>
    <a:masterClrMapping/>
  </p:clrMapOvr>
  <mc:AlternateContent xmlns:mc="http://schemas.openxmlformats.org/markup-compatibility/2006" xmlns:p14="http://schemas.microsoft.com/office/powerpoint/2010/main">
    <mc:Choice Requires="p14">
      <p:transition spd="slow" p14:dur="2000" advTm="62115"/>
    </mc:Choice>
    <mc:Fallback xmlns="">
      <p:transition spd="slow" advTm="6211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469" y="978074"/>
            <a:ext cx="8718114" cy="5812076"/>
          </a:xfrm>
          <a:prstGeom prst="rect">
            <a:avLst/>
          </a:prstGeom>
          <a:ln w="25400">
            <a:solidFill>
              <a:srgbClr val="000000"/>
            </a:solidFill>
          </a:ln>
        </p:spPr>
      </p:pic>
      <p:cxnSp>
        <p:nvCxnSpPr>
          <p:cNvPr id="3" name="Straight Connector 2"/>
          <p:cNvCxnSpPr/>
          <p:nvPr/>
        </p:nvCxnSpPr>
        <p:spPr>
          <a:xfrm>
            <a:off x="735375" y="887417"/>
            <a:ext cx="8023614" cy="2920"/>
          </a:xfrm>
          <a:prstGeom prst="line">
            <a:avLst/>
          </a:prstGeom>
          <a:ln w="28575">
            <a:solidFill>
              <a:srgbClr val="134F33"/>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35375" y="235874"/>
            <a:ext cx="7814510" cy="584775"/>
          </a:xfrm>
          <a:prstGeom prst="rect">
            <a:avLst/>
          </a:prstGeom>
          <a:noFill/>
        </p:spPr>
        <p:txBody>
          <a:bodyPr wrap="square" rtlCol="0">
            <a:spAutoFit/>
          </a:bodyPr>
          <a:lstStyle/>
          <a:p>
            <a:r>
              <a:rPr lang="en-US" sz="3200" dirty="0">
                <a:solidFill>
                  <a:srgbClr val="134F33"/>
                </a:solidFill>
                <a:latin typeface="Trebuchet MS" panose="020B0603020202020204" pitchFamily="34" charset="0"/>
              </a:rPr>
              <a:t>Deep underground laboratory</a:t>
            </a:r>
          </a:p>
        </p:txBody>
      </p:sp>
    </p:spTree>
    <p:extLst>
      <p:ext uri="{BB962C8B-B14F-4D97-AF65-F5344CB8AC3E}">
        <p14:creationId xmlns:p14="http://schemas.microsoft.com/office/powerpoint/2010/main" val="3981529172"/>
      </p:ext>
    </p:extLst>
  </p:cSld>
  <p:clrMapOvr>
    <a:masterClrMapping/>
  </p:clrMapOvr>
  <mc:AlternateContent xmlns:mc="http://schemas.openxmlformats.org/markup-compatibility/2006" xmlns:p14="http://schemas.microsoft.com/office/powerpoint/2010/main">
    <mc:Choice Requires="p14">
      <p:transition spd="slow" p14:dur="2000" advTm="38034"/>
    </mc:Choice>
    <mc:Fallback xmlns="">
      <p:transition spd="slow" advTm="38034"/>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6455" y="-313151"/>
            <a:ext cx="6037545" cy="7741316"/>
          </a:xfrm>
          <a:prstGeom prst="rect">
            <a:avLst/>
          </a:prstGeom>
          <a:ln w="25400">
            <a:solidFill>
              <a:srgbClr val="000000"/>
            </a:solidFill>
          </a:ln>
        </p:spPr>
      </p:pic>
      <p:cxnSp>
        <p:nvCxnSpPr>
          <p:cNvPr id="3" name="Straight Connector 2"/>
          <p:cNvCxnSpPr/>
          <p:nvPr/>
        </p:nvCxnSpPr>
        <p:spPr>
          <a:xfrm>
            <a:off x="146653" y="1313092"/>
            <a:ext cx="2684229" cy="0"/>
          </a:xfrm>
          <a:prstGeom prst="line">
            <a:avLst/>
          </a:prstGeom>
          <a:ln w="28575">
            <a:solidFill>
              <a:srgbClr val="134F33"/>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46653" y="235874"/>
            <a:ext cx="7814510" cy="1077218"/>
          </a:xfrm>
          <a:prstGeom prst="rect">
            <a:avLst/>
          </a:prstGeom>
          <a:noFill/>
        </p:spPr>
        <p:txBody>
          <a:bodyPr wrap="square" rtlCol="0">
            <a:spAutoFit/>
          </a:bodyPr>
          <a:lstStyle/>
          <a:p>
            <a:r>
              <a:rPr lang="en-US" sz="3200" dirty="0">
                <a:solidFill>
                  <a:srgbClr val="134F33"/>
                </a:solidFill>
                <a:latin typeface="Trebuchet MS" panose="020B0603020202020204" pitchFamily="34" charset="0"/>
              </a:rPr>
              <a:t>Detector</a:t>
            </a:r>
          </a:p>
          <a:p>
            <a:r>
              <a:rPr lang="en-US" sz="3200" dirty="0">
                <a:solidFill>
                  <a:srgbClr val="134F33"/>
                </a:solidFill>
                <a:latin typeface="Trebuchet MS" panose="020B0603020202020204" pitchFamily="34" charset="0"/>
              </a:rPr>
              <a:t>construction</a:t>
            </a:r>
          </a:p>
        </p:txBody>
      </p:sp>
    </p:spTree>
    <p:extLst>
      <p:ext uri="{BB962C8B-B14F-4D97-AF65-F5344CB8AC3E}">
        <p14:creationId xmlns:p14="http://schemas.microsoft.com/office/powerpoint/2010/main" val="1695697111"/>
      </p:ext>
    </p:extLst>
  </p:cSld>
  <p:clrMapOvr>
    <a:masterClrMapping/>
  </p:clrMapOvr>
  <mc:AlternateContent xmlns:mc="http://schemas.openxmlformats.org/markup-compatibility/2006" xmlns:p14="http://schemas.microsoft.com/office/powerpoint/2010/main">
    <mc:Choice Requires="p14">
      <p:transition spd="slow" p14:dur="2000" advTm="49456"/>
    </mc:Choice>
    <mc:Fallback xmlns="">
      <p:transition spd="slow" advTm="4945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735375" y="837313"/>
            <a:ext cx="8023614" cy="2920"/>
          </a:xfrm>
          <a:prstGeom prst="line">
            <a:avLst/>
          </a:prstGeom>
          <a:ln w="28575">
            <a:solidFill>
              <a:srgbClr val="134F33"/>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35375" y="185770"/>
            <a:ext cx="7814510" cy="584775"/>
          </a:xfrm>
          <a:prstGeom prst="rect">
            <a:avLst/>
          </a:prstGeom>
          <a:noFill/>
        </p:spPr>
        <p:txBody>
          <a:bodyPr wrap="square" rtlCol="0">
            <a:spAutoFit/>
          </a:bodyPr>
          <a:lstStyle/>
          <a:p>
            <a:r>
              <a:rPr lang="en-US" sz="3200">
                <a:solidFill>
                  <a:srgbClr val="134F33"/>
                </a:solidFill>
                <a:latin typeface="Trebuchet MS" panose="020B0603020202020204" pitchFamily="34" charset="0"/>
              </a:rPr>
              <a:t>Scientist </a:t>
            </a:r>
            <a:r>
              <a:rPr lang="en-US" sz="3200" dirty="0">
                <a:solidFill>
                  <a:srgbClr val="134F33"/>
                </a:solidFill>
                <a:latin typeface="Trebuchet MS" panose="020B0603020202020204" pitchFamily="34" charset="0"/>
              </a:rPr>
              <a:t>mashup</a:t>
            </a:r>
          </a:p>
        </p:txBody>
      </p:sp>
      <p:sp>
        <p:nvSpPr>
          <p:cNvPr id="4" name="TextBox 3"/>
          <p:cNvSpPr txBox="1"/>
          <p:nvPr/>
        </p:nvSpPr>
        <p:spPr>
          <a:xfrm>
            <a:off x="735375" y="1790700"/>
            <a:ext cx="2893741" cy="2677656"/>
          </a:xfrm>
          <a:prstGeom prst="rect">
            <a:avLst/>
          </a:prstGeom>
          <a:noFill/>
        </p:spPr>
        <p:txBody>
          <a:bodyPr wrap="none" rtlCol="0">
            <a:spAutoFit/>
          </a:bodyPr>
          <a:lstStyle/>
          <a:p>
            <a:pPr marL="457200" indent="-457200">
              <a:buFont typeface="Arial" panose="020B0604020202020204" pitchFamily="34" charset="0"/>
              <a:buChar char="•"/>
            </a:pPr>
            <a:r>
              <a:rPr lang="en-US" sz="2800" dirty="0">
                <a:solidFill>
                  <a:srgbClr val="000000"/>
                </a:solidFill>
                <a:latin typeface="Trebuchet MS" panose="020B0603020202020204" pitchFamily="34" charset="0"/>
              </a:rPr>
              <a:t>Design</a:t>
            </a:r>
          </a:p>
          <a:p>
            <a:pPr marL="457200" indent="-457200">
              <a:buFont typeface="Arial" panose="020B0604020202020204" pitchFamily="34" charset="0"/>
              <a:buChar char="•"/>
            </a:pPr>
            <a:endParaRPr lang="en-US" sz="2800" dirty="0">
              <a:solidFill>
                <a:srgbClr val="000000"/>
              </a:solidFill>
              <a:latin typeface="Trebuchet MS" panose="020B0603020202020204" pitchFamily="34" charset="0"/>
            </a:endParaRPr>
          </a:p>
          <a:p>
            <a:pPr marL="457200" indent="-457200">
              <a:buFont typeface="Arial" panose="020B0604020202020204" pitchFamily="34" charset="0"/>
              <a:buChar char="•"/>
            </a:pPr>
            <a:r>
              <a:rPr lang="en-US" sz="2800" dirty="0">
                <a:solidFill>
                  <a:srgbClr val="000000"/>
                </a:solidFill>
                <a:latin typeface="Trebuchet MS" panose="020B0603020202020204" pitchFamily="34" charset="0"/>
              </a:rPr>
              <a:t>Draw or craft</a:t>
            </a:r>
          </a:p>
          <a:p>
            <a:pPr marL="457200" indent="-457200">
              <a:buFont typeface="Arial" panose="020B0604020202020204" pitchFamily="34" charset="0"/>
              <a:buChar char="•"/>
            </a:pPr>
            <a:endParaRPr lang="en-US" sz="2800" dirty="0">
              <a:solidFill>
                <a:srgbClr val="000000"/>
              </a:solidFill>
              <a:latin typeface="Trebuchet MS" panose="020B0603020202020204" pitchFamily="34" charset="0"/>
            </a:endParaRPr>
          </a:p>
          <a:p>
            <a:pPr marL="457200" indent="-457200">
              <a:buFont typeface="Arial" panose="020B0604020202020204" pitchFamily="34" charset="0"/>
              <a:buChar char="•"/>
            </a:pPr>
            <a:r>
              <a:rPr lang="en-US" sz="2800" dirty="0">
                <a:solidFill>
                  <a:srgbClr val="000000"/>
                </a:solidFill>
                <a:latin typeface="Trebuchet MS" panose="020B0603020202020204" pitchFamily="34" charset="0"/>
              </a:rPr>
              <a:t>Explain</a:t>
            </a:r>
          </a:p>
          <a:p>
            <a:pPr marL="285750" indent="-285750">
              <a:buFont typeface="Arial" panose="020B0604020202020204" pitchFamily="34" charset="0"/>
              <a:buChar char="•"/>
            </a:pPr>
            <a:endParaRPr lang="en-US" sz="2800" dirty="0">
              <a:solidFill>
                <a:srgbClr val="000000"/>
              </a:solidFill>
              <a:latin typeface="Trebuchet MS" panose="020B0603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0848" y="2190750"/>
            <a:ext cx="4768142" cy="4243387"/>
          </a:xfrm>
          <a:prstGeom prst="rect">
            <a:avLst/>
          </a:prstGeom>
          <a:ln w="25400">
            <a:solidFill>
              <a:srgbClr val="000000"/>
            </a:solidFill>
          </a:ln>
        </p:spPr>
      </p:pic>
    </p:spTree>
    <p:extLst>
      <p:ext uri="{BB962C8B-B14F-4D97-AF65-F5344CB8AC3E}">
        <p14:creationId xmlns:p14="http://schemas.microsoft.com/office/powerpoint/2010/main" val="2635888471"/>
      </p:ext>
    </p:extLst>
  </p:cSld>
  <p:clrMapOvr>
    <a:masterClrMapping/>
  </p:clrMapOvr>
  <mc:AlternateContent xmlns:mc="http://schemas.openxmlformats.org/markup-compatibility/2006" xmlns:p14="http://schemas.microsoft.com/office/powerpoint/2010/main">
    <mc:Choice Requires="p14">
      <p:transition spd="slow" p14:dur="2000" advTm="172404"/>
    </mc:Choice>
    <mc:Fallback xmlns="">
      <p:transition spd="slow" advTm="172404"/>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Custom 1">
      <a:dk1>
        <a:srgbClr val="0066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tint val="100000"/>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15439</TotalTime>
  <Words>967</Words>
  <Application>Microsoft Macintosh PowerPoint</Application>
  <PresentationFormat>On-screen Show (4:3)</PresentationFormat>
  <Paragraphs>50</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Century Gothic</vt:lpstr>
      <vt:lpstr>Trebuchet MS</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DAY IN THE LIFE OF A SANFORD LAB SCIENTIST</dc:title>
  <dc:creator>Thomas Campbell</dc:creator>
  <cp:lastModifiedBy>Julie Dahl</cp:lastModifiedBy>
  <cp:revision>363</cp:revision>
  <cp:lastPrinted>2017-05-01T21:04:38Z</cp:lastPrinted>
  <dcterms:created xsi:type="dcterms:W3CDTF">2015-08-11T22:10:57Z</dcterms:created>
  <dcterms:modified xsi:type="dcterms:W3CDTF">2024-03-07T19:35:33Z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1590352</vt:lpwstr>
  </property>
  <property fmtid="{D5CDD505-2E9C-101B-9397-08002B2CF9AE}" pid="3" name="NXPowerLiteSettings">
    <vt:lpwstr>F7000400038000</vt:lpwstr>
  </property>
  <property fmtid="{D5CDD505-2E9C-101B-9397-08002B2CF9AE}" pid="4" name="NXPowerLiteVersion">
    <vt:lpwstr>S10.2.0</vt:lpwstr>
  </property>
</Properties>
</file>