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74" r:id="rId3"/>
    <p:sldId id="270" r:id="rId4"/>
    <p:sldId id="259" r:id="rId5"/>
    <p:sldId id="257" r:id="rId6"/>
    <p:sldId id="271" r:id="rId7"/>
    <p:sldId id="258" r:id="rId8"/>
    <p:sldId id="261" r:id="rId9"/>
    <p:sldId id="263" r:id="rId10"/>
    <p:sldId id="264" r:id="rId11"/>
    <p:sldId id="265"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BF45"/>
    <a:srgbClr val="99B2A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62735" autoAdjust="0"/>
  </p:normalViewPr>
  <p:slideViewPr>
    <p:cSldViewPr snapToGrid="0" snapToObjects="1">
      <p:cViewPr varScale="1">
        <p:scale>
          <a:sx n="72" d="100"/>
          <a:sy n="72" d="100"/>
        </p:scale>
        <p:origin x="2992"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BDE0D-0E73-F34F-8D06-0E828A8B07D2}" type="datetimeFigureOut">
              <a:rPr lang="en-US" smtClean="0"/>
              <a:t>3/7/24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40845B-EC1F-7744-8100-3BD657059487}" type="slidenum">
              <a:rPr lang="en-US" smtClean="0"/>
              <a:t>‹#›</a:t>
            </a:fld>
            <a:endParaRPr lang="en-US"/>
          </a:p>
        </p:txBody>
      </p:sp>
    </p:spTree>
    <p:extLst>
      <p:ext uri="{BB962C8B-B14F-4D97-AF65-F5344CB8AC3E}">
        <p14:creationId xmlns:p14="http://schemas.microsoft.com/office/powerpoint/2010/main" val="16200351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Sanford Underground Research Facility--SURF</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Sanford Underground Research Facility in Lead, South Dakota, is an underground science laboratory built in the former Homestake gold mine. SURF hosts a variety of science experiments. Some of the largest physics experiments, in dark matter and neutrino research, are located nearly one mile underground (4850 feet) to protect sensitive equipment from cosmic rays that can interfere with their results. </a:t>
            </a:r>
            <a:endParaRPr lang="en-US" dirty="0"/>
          </a:p>
        </p:txBody>
      </p:sp>
      <p:sp>
        <p:nvSpPr>
          <p:cNvPr id="4" name="Slide Number Placeholder 3"/>
          <p:cNvSpPr>
            <a:spLocks noGrp="1"/>
          </p:cNvSpPr>
          <p:nvPr>
            <p:ph type="sldNum" sz="quarter" idx="10"/>
          </p:nvPr>
        </p:nvSpPr>
        <p:spPr/>
        <p:txBody>
          <a:bodyPr/>
          <a:lstStyle/>
          <a:p>
            <a:fld id="{2440845B-EC1F-7744-8100-3BD657059487}" type="slidenum">
              <a:rPr lang="en-US" smtClean="0"/>
              <a:t>1</a:t>
            </a:fld>
            <a:endParaRPr lang="en-US"/>
          </a:p>
        </p:txBody>
      </p:sp>
    </p:spTree>
    <p:extLst>
      <p:ext uri="{BB962C8B-B14F-4D97-AF65-F5344CB8AC3E}">
        <p14:creationId xmlns:p14="http://schemas.microsoft.com/office/powerpoint/2010/main" val="3214862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40845B-EC1F-7744-8100-3BD657059487}" type="slidenum">
              <a:rPr lang="en-US" smtClean="0"/>
              <a:t>3</a:t>
            </a:fld>
            <a:endParaRPr lang="en-US"/>
          </a:p>
        </p:txBody>
      </p:sp>
    </p:spTree>
    <p:extLst>
      <p:ext uri="{BB962C8B-B14F-4D97-AF65-F5344CB8AC3E}">
        <p14:creationId xmlns:p14="http://schemas.microsoft.com/office/powerpoint/2010/main" val="2404204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40845B-EC1F-7744-8100-3BD657059487}" type="slidenum">
              <a:rPr lang="en-US" smtClean="0"/>
              <a:t>4</a:t>
            </a:fld>
            <a:endParaRPr lang="en-US"/>
          </a:p>
        </p:txBody>
      </p:sp>
    </p:spTree>
    <p:extLst>
      <p:ext uri="{BB962C8B-B14F-4D97-AF65-F5344CB8AC3E}">
        <p14:creationId xmlns:p14="http://schemas.microsoft.com/office/powerpoint/2010/main" val="412053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FE7D661-1836-44F7-8FAF-35E8F866ECD3}" type="datetime1">
              <a:rPr lang="en-US" smtClean="0"/>
              <a:pPr/>
              <a:t>3/7/24</a:t>
            </a:fld>
            <a:endParaRPr lang="en-US"/>
          </a:p>
        </p:txBody>
      </p:sp>
      <p:sp>
        <p:nvSpPr>
          <p:cNvPr id="8" name="Slide Number Placeholder 7"/>
          <p:cNvSpPr>
            <a:spLocks noGrp="1"/>
          </p:cNvSpPr>
          <p:nvPr>
            <p:ph type="sldNum" sz="quarter" idx="11"/>
          </p:nvPr>
        </p:nvSpPr>
        <p:spPr/>
        <p:txBody>
          <a:bodyPr/>
          <a:lstStyle/>
          <a:p>
            <a:fld id="{CE8079A4-7AA8-4A4F-87E2-7781EC5097DD}" type="slidenum">
              <a:rPr lang="en-US" smtClean="0"/>
              <a:pPr/>
              <a:t>‹#›</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FF71CE-B899-4B2B-848D-9F12F0C901B6}" type="datetimeFigureOut">
              <a:rPr lang="en-US" smtClean="0"/>
              <a:t>3/7/24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7606D-E5C4-4C2F-8241-EC2663EF1C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2CF1CA-F464-4B29-B867-EAF8A9B936E3}" type="datetime1">
              <a:rPr lang="en-US" smtClean="0"/>
              <a:pPr/>
              <a:t>3/7/24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3/7/24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8CB827-F132-4DF6-9FB9-4035A4C798EF}" type="datetime1">
              <a:rPr lang="en-US" smtClean="0"/>
              <a:pPr/>
              <a:t>3/7/24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2A601-7D32-4ED7-AD1A-974B6DDBDCDC}" type="datetime1">
              <a:rPr lang="en-US" smtClean="0"/>
              <a:pPr/>
              <a:t>3/7/24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3A17B41-4A0C-4639-A132-E5C8F99A4BE8}" type="datetime1">
              <a:rPr lang="en-US" smtClean="0"/>
              <a:pPr/>
              <a:t>3/7/24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079A4-7AA8-4A4F-87E2-7781EC5097DD}"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9967FD-6084-4075-993E-77EC8038773F}" type="datetime1">
              <a:rPr lang="en-US" smtClean="0"/>
              <a:pPr/>
              <a:t>3/7/24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8B47-74BA-4873-ADAE-EB0120124E83}" type="datetime1">
              <a:rPr lang="en-US" smtClean="0"/>
              <a:pPr/>
              <a:t>3/7/24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CF52C1-9A39-494C-9977-BBEFAB872C1F}" type="datetime1">
              <a:rPr lang="en-US" smtClean="0"/>
              <a:pPr/>
              <a:t>3/7/24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rgbClr val="FEBF45"/>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1EACE2-EA00-4376-9A66-47ABB8B02CF5}" type="datetime1">
              <a:rPr lang="en-US" smtClean="0"/>
              <a:pPr/>
              <a:t>3/7/24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rgbClr val="FEB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rgbClr val="FEB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A47DADC-55EA-4839-91C8-5BCC0EC06F5C}" type="datetime1">
              <a:rPr lang="en-US" smtClean="0"/>
              <a:pPr/>
              <a:t>3/7/24</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E8079A4-7AA8-4A4F-87E2-7781EC5097DD}"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71" r:id="rId11"/>
  </p:sldLayoutIdLst>
  <p:hf sldNum="0" hdr="0" ftr="0" dt="0"/>
  <p:txStyles>
    <p:titleStyle>
      <a:lvl1pPr algn="l" defTabSz="914400" rtl="0" eaLnBrk="1" latinLnBrk="0" hangingPunct="1">
        <a:spcBef>
          <a:spcPct val="0"/>
        </a:spcBef>
        <a:buNone/>
        <a:defRPr sz="4000" kern="1200">
          <a:solidFill>
            <a:srgbClr val="FEBF45"/>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82416"/>
            <a:ext cx="7315200" cy="1998840"/>
          </a:xfrm>
        </p:spPr>
        <p:txBody>
          <a:bodyPr>
            <a:normAutofit/>
          </a:bodyPr>
          <a:lstStyle/>
          <a:p>
            <a:r>
              <a:rPr lang="en-US" sz="7200" dirty="0"/>
              <a:t>Forces at Work</a:t>
            </a:r>
          </a:p>
        </p:txBody>
      </p:sp>
      <p:sp>
        <p:nvSpPr>
          <p:cNvPr id="3" name="Subtitle 2"/>
          <p:cNvSpPr>
            <a:spLocks noGrp="1"/>
          </p:cNvSpPr>
          <p:nvPr>
            <p:ph type="subTitle" idx="1"/>
          </p:nvPr>
        </p:nvSpPr>
        <p:spPr>
          <a:xfrm>
            <a:off x="4508767" y="5978559"/>
            <a:ext cx="4435647" cy="600957"/>
          </a:xfrm>
        </p:spPr>
        <p:txBody>
          <a:bodyPr/>
          <a:lstStyle/>
          <a:p>
            <a:r>
              <a:rPr lang="en-US" dirty="0">
                <a:latin typeface="Trebuchet MS"/>
                <a:cs typeface="Trebuchet MS"/>
              </a:rPr>
              <a:t>Underground Research Facility</a:t>
            </a:r>
          </a:p>
        </p:txBody>
      </p:sp>
      <p:pic>
        <p:nvPicPr>
          <p:cNvPr id="4" name="Picture 3" descr="SURF-logo.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224973" y="4725051"/>
            <a:ext cx="4150348" cy="1253508"/>
          </a:xfrm>
          <a:prstGeom prst="rect">
            <a:avLst/>
          </a:prstGeom>
        </p:spPr>
      </p:pic>
    </p:spTree>
    <p:extLst>
      <p:ext uri="{BB962C8B-B14F-4D97-AF65-F5344CB8AC3E}">
        <p14:creationId xmlns:p14="http://schemas.microsoft.com/office/powerpoint/2010/main" val="3710088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8.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1501" y="166570"/>
            <a:ext cx="10037145" cy="6691430"/>
          </a:xfrm>
          <a:prstGeom prst="rect">
            <a:avLst/>
          </a:prstGeom>
        </p:spPr>
      </p:pic>
    </p:spTree>
    <p:extLst>
      <p:ext uri="{BB962C8B-B14F-4D97-AF65-F5344CB8AC3E}">
        <p14:creationId xmlns:p14="http://schemas.microsoft.com/office/powerpoint/2010/main" val="227996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9.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43000" y="0"/>
            <a:ext cx="10287000" cy="6858000"/>
          </a:xfrm>
          <a:prstGeom prst="rect">
            <a:avLst/>
          </a:prstGeom>
        </p:spPr>
      </p:pic>
    </p:spTree>
    <p:extLst>
      <p:ext uri="{BB962C8B-B14F-4D97-AF65-F5344CB8AC3E}">
        <p14:creationId xmlns:p14="http://schemas.microsoft.com/office/powerpoint/2010/main" val="2503488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11.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7471" y="1"/>
            <a:ext cx="10287001" cy="6858000"/>
          </a:xfrm>
          <a:prstGeom prst="rect">
            <a:avLst/>
          </a:prstGeom>
        </p:spPr>
      </p:pic>
    </p:spTree>
    <p:extLst>
      <p:ext uri="{BB962C8B-B14F-4D97-AF65-F5344CB8AC3E}">
        <p14:creationId xmlns:p14="http://schemas.microsoft.com/office/powerpoint/2010/main" val="2781867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12.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1500" y="0"/>
            <a:ext cx="10287000" cy="6858000"/>
          </a:xfrm>
          <a:prstGeom prst="rect">
            <a:avLst/>
          </a:prstGeom>
        </p:spPr>
      </p:pic>
    </p:spTree>
    <p:extLst>
      <p:ext uri="{BB962C8B-B14F-4D97-AF65-F5344CB8AC3E}">
        <p14:creationId xmlns:p14="http://schemas.microsoft.com/office/powerpoint/2010/main" val="1866722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13.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1501" y="0"/>
            <a:ext cx="10287000" cy="6858000"/>
          </a:xfrm>
          <a:prstGeom prst="rect">
            <a:avLst/>
          </a:prstGeom>
        </p:spPr>
      </p:pic>
    </p:spTree>
    <p:extLst>
      <p:ext uri="{BB962C8B-B14F-4D97-AF65-F5344CB8AC3E}">
        <p14:creationId xmlns:p14="http://schemas.microsoft.com/office/powerpoint/2010/main" val="2612387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73" y="1544715"/>
            <a:ext cx="8535093" cy="4680839"/>
          </a:xfrm>
        </p:spPr>
        <p:txBody>
          <a:bodyPr>
            <a:normAutofit/>
          </a:bodyPr>
          <a:lstStyle/>
          <a:p>
            <a:r>
              <a:rPr lang="en-US" dirty="0"/>
              <a:t>Where do you see pushes or pulls?</a:t>
            </a:r>
            <a:br>
              <a:rPr lang="en-US" dirty="0"/>
            </a:br>
            <a:br>
              <a:rPr lang="en-US" dirty="0"/>
            </a:br>
            <a:br>
              <a:rPr lang="en-US" dirty="0"/>
            </a:br>
            <a:r>
              <a:rPr lang="en-US" dirty="0"/>
              <a:t>How do these forces help get work done?</a:t>
            </a:r>
            <a:br>
              <a:rPr lang="en-US" dirty="0"/>
            </a:br>
            <a:endParaRPr lang="en-US" dirty="0"/>
          </a:p>
        </p:txBody>
      </p:sp>
    </p:spTree>
    <p:extLst>
      <p:ext uri="{BB962C8B-B14F-4D97-AF65-F5344CB8AC3E}">
        <p14:creationId xmlns:p14="http://schemas.microsoft.com/office/powerpoint/2010/main" val="4279650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14.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57656" y="0"/>
            <a:ext cx="4572000" cy="6858000"/>
          </a:xfrm>
          <a:prstGeom prst="rect">
            <a:avLst/>
          </a:prstGeom>
        </p:spPr>
      </p:pic>
    </p:spTree>
    <p:extLst>
      <p:ext uri="{BB962C8B-B14F-4D97-AF65-F5344CB8AC3E}">
        <p14:creationId xmlns:p14="http://schemas.microsoft.com/office/powerpoint/2010/main" val="172351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2.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43000" y="0"/>
            <a:ext cx="10287000" cy="6858000"/>
          </a:xfrm>
          <a:prstGeom prst="rect">
            <a:avLst/>
          </a:prstGeom>
        </p:spPr>
      </p:pic>
    </p:spTree>
    <p:extLst>
      <p:ext uri="{BB962C8B-B14F-4D97-AF65-F5344CB8AC3E}">
        <p14:creationId xmlns:p14="http://schemas.microsoft.com/office/powerpoint/2010/main" val="512759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nister top.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0025" y="0"/>
            <a:ext cx="12192000" cy="6858000"/>
          </a:xfrm>
          <a:prstGeom prst="rect">
            <a:avLst/>
          </a:prstGeom>
        </p:spPr>
      </p:pic>
    </p:spTree>
    <p:extLst>
      <p:ext uri="{BB962C8B-B14F-4D97-AF65-F5344CB8AC3E}">
        <p14:creationId xmlns:p14="http://schemas.microsoft.com/office/powerpoint/2010/main" val="298243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15.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86000" y="0"/>
            <a:ext cx="4572000" cy="6858000"/>
          </a:xfrm>
          <a:prstGeom prst="rect">
            <a:avLst/>
          </a:prstGeom>
        </p:spPr>
      </p:pic>
    </p:spTree>
    <p:extLst>
      <p:ext uri="{BB962C8B-B14F-4D97-AF65-F5344CB8AC3E}">
        <p14:creationId xmlns:p14="http://schemas.microsoft.com/office/powerpoint/2010/main" val="360098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0181212_105729420.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46459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5.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43000" y="0"/>
            <a:ext cx="10287000" cy="6858000"/>
          </a:xfrm>
          <a:prstGeom prst="rect">
            <a:avLst/>
          </a:prstGeom>
        </p:spPr>
      </p:pic>
    </p:spTree>
    <p:extLst>
      <p:ext uri="{BB962C8B-B14F-4D97-AF65-F5344CB8AC3E}">
        <p14:creationId xmlns:p14="http://schemas.microsoft.com/office/powerpoint/2010/main" val="333977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shnPull-7.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43000" y="0"/>
            <a:ext cx="10287000" cy="6858000"/>
          </a:xfrm>
          <a:prstGeom prst="rect">
            <a:avLst/>
          </a:prstGeom>
        </p:spPr>
      </p:pic>
    </p:spTree>
    <p:extLst>
      <p:ext uri="{BB962C8B-B14F-4D97-AF65-F5344CB8AC3E}">
        <p14:creationId xmlns:p14="http://schemas.microsoft.com/office/powerpoint/2010/main" val="37923316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Custom 2">
      <a:dk1>
        <a:srgbClr val="073921"/>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Perspective.thmx</Template>
  <TotalTime>57</TotalTime>
  <Words>106</Words>
  <Application>Microsoft Macintosh PowerPoint</Application>
  <PresentationFormat>On-screen Show (4:3)</PresentationFormat>
  <Paragraphs>8</Paragraphs>
  <Slides>14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Trebuchet MS</vt:lpstr>
      <vt:lpstr>Wingdings</vt:lpstr>
      <vt:lpstr>Perspective</vt:lpstr>
      <vt:lpstr>Forces at Work</vt:lpstr>
      <vt:lpstr>Where do you see pushes or pulls?   How do these forces help get work done?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Sanford Underground Research Facility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at Work</dc:title>
  <dc:creator>Education Outreach</dc:creator>
  <cp:lastModifiedBy>Julie Dahl</cp:lastModifiedBy>
  <cp:revision>8</cp:revision>
  <dcterms:created xsi:type="dcterms:W3CDTF">2020-06-01T14:39:27Z</dcterms:created>
  <dcterms:modified xsi:type="dcterms:W3CDTF">2024-03-08T00:05:58Z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1318828</vt:lpwstr>
  </property>
  <property fmtid="{D5CDD505-2E9C-101B-9397-08002B2CF9AE}" name="NXPowerLiteSettings" pid="3">
    <vt:lpwstr>F7000400038000</vt:lpwstr>
  </property>
  <property fmtid="{D5CDD505-2E9C-101B-9397-08002B2CF9AE}" name="NXPowerLiteVersion" pid="4">
    <vt:lpwstr>S10.2.0</vt:lpwstr>
  </property>
</Properties>
</file>