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0" r:id="rId17"/>
    <p:sldId id="271" r:id="rId18"/>
  </p:sldIdLst>
  <p:sldSz cx="13004800" cy="9753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71361"/>
  </p:normalViewPr>
  <p:slideViewPr>
    <p:cSldViewPr snapToGrid="0">
      <p:cViewPr varScale="1">
        <p:scale>
          <a:sx n="63" d="100"/>
          <a:sy n="63" d="100"/>
        </p:scale>
        <p:origin x="2816"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vimeo.com/45827395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vimeo.com/45827409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vimeo.com/458274125"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vimeo.com/43238948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Sanford Underground Research Facility (</a:t>
            </a:r>
            <a:r>
              <a:rPr lang="en-US"/>
              <a:t>SURF</a:t>
            </a:r>
            <a:r>
              <a:rPr lang="en-US" sz="1200">
                <a:solidFill>
                  <a:schemeClr val="dk1"/>
                </a:solidFill>
                <a:latin typeface="Calibri"/>
                <a:ea typeface="Calibri"/>
                <a:cs typeface="Calibri"/>
                <a:sym typeface="Calibri"/>
              </a:rPr>
              <a:t>), located in the former Homestake Gold Mine in Lead, South Dakota, hosts world-leading research experiments in physics, biology, geolog</a:t>
            </a:r>
            <a:r>
              <a:rPr lang="en-US"/>
              <a:t>y,</a:t>
            </a:r>
            <a:r>
              <a:rPr lang="en-US" sz="1200">
                <a:solidFill>
                  <a:schemeClr val="dk1"/>
                </a:solidFill>
                <a:latin typeface="Calibri"/>
                <a:ea typeface="Calibri"/>
                <a:cs typeface="Calibri"/>
                <a:sym typeface="Calibri"/>
              </a:rPr>
              <a:t> and engineering.</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0: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Last week designed/built.</a:t>
            </a:r>
            <a:endParaRPr b="1" dirty="0"/>
          </a:p>
          <a:p>
            <a:pPr marL="0" lvl="0" indent="0" algn="l" rtl="0">
              <a:spcBef>
                <a:spcPts val="0"/>
              </a:spcBef>
              <a:spcAft>
                <a:spcPts val="0"/>
              </a:spcAft>
              <a:buNone/>
            </a:pPr>
            <a:r>
              <a:rPr lang="en-US" b="1" dirty="0"/>
              <a:t>Ready to Share??</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dirty="0"/>
              <a:t>Which building material did you choose?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Was it necessary to revise your original design idea? If so, which of your designs performed the best? </a:t>
            </a:r>
            <a:endParaRPr dirty="0"/>
          </a:p>
          <a:p>
            <a:pPr marL="0" lvl="0" indent="0" algn="l" rtl="0">
              <a:spcBef>
                <a:spcPts val="0"/>
              </a:spcBef>
              <a:spcAft>
                <a:spcPts val="0"/>
              </a:spcAft>
              <a:buNone/>
            </a:pPr>
            <a:r>
              <a:rPr lang="en-US" dirty="0"/>
              <a:t>Now that you have some experience, what might you change to optimize shielding?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Now that you have shared your findings with each other how might it be possible to select certain aspects from multiple designs and combine them to create a super structure? </a:t>
            </a:r>
            <a:endParaRPr dirty="0"/>
          </a:p>
          <a:p>
            <a:pPr marL="0" lvl="0" indent="0" algn="l" rtl="0">
              <a:spcBef>
                <a:spcPts val="0"/>
              </a:spcBef>
              <a:spcAft>
                <a:spcPts val="0"/>
              </a:spcAft>
              <a:buNone/>
            </a:pPr>
            <a:endParaRPr dirty="0"/>
          </a:p>
        </p:txBody>
      </p:sp>
      <p:sp>
        <p:nvSpPr>
          <p:cNvPr id="201" name="Google Shape;201;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7" name="Google Shape;207;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2: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Ready to see what is inside the hoistroom? (far right brick building)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more about it.</a:t>
            </a:r>
            <a:endParaRPr lang="en-US" u="sng" dirty="0">
              <a:solidFill>
                <a:schemeClr val="hlink"/>
              </a:solidFill>
            </a:endParaRPr>
          </a:p>
          <a:p>
            <a:pPr marL="0" lvl="0" indent="0" algn="l" rtl="0">
              <a:spcBef>
                <a:spcPts val="0"/>
              </a:spcBef>
              <a:spcAft>
                <a:spcPts val="0"/>
              </a:spcAft>
              <a:buNone/>
            </a:pPr>
            <a:r>
              <a:rPr lang="en-US" u="sng" dirty="0">
                <a:solidFill>
                  <a:srgbClr val="0070C0"/>
                </a:solidFill>
              </a:rPr>
              <a:t>https://</a:t>
            </a:r>
            <a:r>
              <a:rPr lang="en-US" u="sng" dirty="0" err="1">
                <a:solidFill>
                  <a:srgbClr val="0070C0"/>
                </a:solidFill>
              </a:rPr>
              <a:t>sanfordlab.org</a:t>
            </a:r>
            <a:r>
              <a:rPr lang="en-US" u="sng" dirty="0">
                <a:solidFill>
                  <a:srgbClr val="0070C0"/>
                </a:solidFill>
              </a:rPr>
              <a:t>/news/how-it-works-yates-hoistroom</a:t>
            </a: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15" name="Google Shape;215;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3: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(click picture to view video)</a:t>
            </a:r>
            <a:endParaRPr/>
          </a:p>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It takes a lot of energy to move a cage filled with people or equipment up and down the shaft.  Two motors power the cage hoists each capable of 1250 horsepower. That's three times the horsepower of an average sports car!</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u="sng">
                <a:solidFill>
                  <a:schemeClr val="hlink"/>
                </a:solidFill>
                <a:hlinkClick r:id="rId3"/>
              </a:rPr>
              <a:t>https://vimeo.com/458273951</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221" name="Google Shape;221;p1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one of the drums on the hoist.</a:t>
            </a:r>
            <a:endParaRPr/>
          </a:p>
          <a:p>
            <a:pPr marL="0" lvl="0" indent="0" algn="l" rtl="0">
              <a:spcBef>
                <a:spcPts val="0"/>
              </a:spcBef>
              <a:spcAft>
                <a:spcPts val="0"/>
              </a:spcAft>
              <a:buNone/>
            </a:pPr>
            <a:endParaRPr/>
          </a:p>
          <a:p>
            <a:pPr marL="0" lvl="0" indent="0" algn="l" rtl="0">
              <a:spcBef>
                <a:spcPts val="0"/>
              </a:spcBef>
              <a:spcAft>
                <a:spcPts val="0"/>
              </a:spcAft>
              <a:buSzPts val="1200"/>
              <a:buNone/>
            </a:pPr>
            <a:r>
              <a:rPr lang="en-US" b="1"/>
              <a:t>(click picture to view video)</a:t>
            </a:r>
            <a:endParaRPr b="1"/>
          </a:p>
          <a:p>
            <a:pPr marL="0" lvl="0" indent="0" algn="l" rtl="0">
              <a:spcBef>
                <a:spcPts val="0"/>
              </a:spcBef>
              <a:spcAft>
                <a:spcPts val="0"/>
              </a:spcAft>
              <a:buClr>
                <a:schemeClr val="dk1"/>
              </a:buClr>
              <a:buFont typeface="Arial"/>
              <a:buNone/>
            </a:pPr>
            <a:r>
              <a:rPr lang="en-US"/>
              <a:t>Watch the drum on the right as the rope is wound.</a:t>
            </a:r>
            <a:endParaRPr b="1"/>
          </a:p>
          <a:p>
            <a:pPr marL="0" lvl="0" indent="0" algn="l" rtl="0">
              <a:spcBef>
                <a:spcPts val="0"/>
              </a:spcBef>
              <a:spcAft>
                <a:spcPts val="0"/>
              </a:spcAft>
              <a:buNone/>
            </a:pPr>
            <a:r>
              <a:rPr lang="en-US"/>
              <a:t>What do you notice?</a:t>
            </a:r>
            <a:endParaRPr/>
          </a:p>
          <a:p>
            <a:pPr marL="0" lvl="0" indent="0" algn="l" rtl="0">
              <a:spcBef>
                <a:spcPts val="0"/>
              </a:spcBef>
              <a:spcAft>
                <a:spcPts val="0"/>
              </a:spcAft>
              <a:buNone/>
            </a:pPr>
            <a:r>
              <a:rPr lang="en-US"/>
              <a:t>What do you wonder?</a:t>
            </a:r>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3"/>
              </a:rPr>
              <a:t>https://vimeo.com/458274093</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7" name="Google Shape;227;p1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60675" y="512763"/>
            <a:ext cx="3422650" cy="2566987"/>
          </a:xfrm>
        </p:spPr>
      </p:sp>
      <p:sp>
        <p:nvSpPr>
          <p:cNvPr id="3" name="Notes Placeholder 2"/>
          <p:cNvSpPr>
            <a:spLocks noGrp="1"/>
          </p:cNvSpPr>
          <p:nvPr>
            <p:ph type="body" idx="1"/>
          </p:nvPr>
        </p:nvSpPr>
        <p:spPr/>
        <p:txBody>
          <a:bodyPr/>
          <a:lstStyle/>
          <a:p>
            <a:r>
              <a:rPr lang="en-US" dirty="0"/>
              <a:t>It is a bit hard to see, but the ‘rope’ above has a hemp core (that has absorbed lots of mechanical grease- by design). </a:t>
            </a:r>
          </a:p>
          <a:p>
            <a:endParaRPr lang="en-US" dirty="0"/>
          </a:p>
          <a:p>
            <a:r>
              <a:rPr lang="en-US" dirty="0"/>
              <a:t>Fiber core steel wire ropes are generally more flexible and easier to handle than steel core wire ropes, making them ideal for use in applications where the rope may need to be bent or twisted frequently. </a:t>
            </a:r>
          </a:p>
          <a:p>
            <a:r>
              <a:rPr lang="en-US" dirty="0"/>
              <a:t>They are also less likely to fray or develop kinks than steel-core wire ropes, which can help to prolong their lifespan.</a:t>
            </a:r>
          </a:p>
          <a:p>
            <a:endParaRPr lang="en-US" dirty="0"/>
          </a:p>
          <a:p>
            <a:r>
              <a:rPr lang="en-US" dirty="0"/>
              <a:t>The rope that is used to lift and lower the Yates Cage is 1 &amp; 5/8 inches in diameter and approximately 6,000 feet long!</a:t>
            </a:r>
          </a:p>
          <a:p>
            <a:r>
              <a:rPr lang="en-US" dirty="0"/>
              <a:t>The section above is 12 inches in length and weighs over 4 pounds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3961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5: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What is the cage like?</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SzPts val="1200"/>
              <a:buFont typeface="Arial"/>
              <a:buNone/>
            </a:pPr>
            <a:r>
              <a:rPr lang="en-US" b="1"/>
              <a:t>(click picture to view video)</a:t>
            </a:r>
            <a:endParaRPr/>
          </a:p>
          <a:p>
            <a:pPr marL="0" lvl="0" indent="0" algn="l" rtl="0">
              <a:spcBef>
                <a:spcPts val="0"/>
              </a:spcBef>
              <a:spcAft>
                <a:spcPts val="0"/>
              </a:spcAft>
              <a:buClr>
                <a:schemeClr val="dk1"/>
              </a:buClr>
              <a:buFont typeface="Arial"/>
              <a:buNone/>
            </a:pPr>
            <a:r>
              <a:rPr lang="en-US"/>
              <a:t>What would it be like to ride in the cage? </a:t>
            </a:r>
            <a:endParaRPr/>
          </a:p>
          <a:p>
            <a:pPr marL="0" lvl="0" indent="0" algn="l" rtl="0">
              <a:spcBef>
                <a:spcPts val="0"/>
              </a:spcBef>
              <a:spcAft>
                <a:spcPts val="0"/>
              </a:spcAft>
              <a:buNone/>
            </a:pPr>
            <a:r>
              <a:rPr lang="en-US" u="sng">
                <a:solidFill>
                  <a:schemeClr val="hlink"/>
                </a:solidFill>
                <a:hlinkClick r:id="rId3"/>
              </a:rPr>
              <a:t>https://vimeo.com/458274125</a:t>
            </a:r>
            <a:endParaRPr/>
          </a:p>
          <a:p>
            <a:pPr marL="0" lvl="0" indent="0" algn="l" rtl="0">
              <a:spcBef>
                <a:spcPts val="0"/>
              </a:spcBef>
              <a:spcAft>
                <a:spcPts val="0"/>
              </a:spcAft>
              <a:buNone/>
            </a:pPr>
            <a:endParaRPr/>
          </a:p>
          <a:p>
            <a:pPr marL="0" lvl="0" indent="0" algn="l" rtl="0">
              <a:spcBef>
                <a:spcPts val="0"/>
              </a:spcBef>
              <a:spcAft>
                <a:spcPts val="0"/>
              </a:spcAft>
              <a:buClr>
                <a:schemeClr val="dk1"/>
              </a:buClr>
              <a:buFont typeface="Arial"/>
              <a:buNone/>
            </a:pPr>
            <a:endParaRPr/>
          </a:p>
        </p:txBody>
      </p:sp>
      <p:sp>
        <p:nvSpPr>
          <p:cNvPr id="233" name="Google Shape;233;p1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7: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1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You may choose to share the 360 Hoistroom Tour from Neutrino Day 2020</a:t>
            </a:r>
            <a:endParaRPr dirty="0"/>
          </a:p>
          <a:p>
            <a:pPr marL="0" lvl="0" indent="0" algn="l" rtl="0">
              <a:spcBef>
                <a:spcPts val="0"/>
              </a:spcBef>
              <a:spcAft>
                <a:spcPts val="0"/>
              </a:spcAft>
              <a:buNone/>
            </a:pPr>
            <a:r>
              <a:rPr lang="en-US" u="sng" dirty="0">
                <a:solidFill>
                  <a:schemeClr val="hlink"/>
                </a:solidFill>
                <a:hlinkClick r:id="rId3"/>
              </a:rPr>
              <a:t>https://vimeo.com/432389487</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39" name="Google Shape;239;p1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1" dirty="0">
                <a:latin typeface="Trebuchet MS"/>
                <a:ea typeface="Trebuchet MS"/>
                <a:cs typeface="Trebuchet MS"/>
                <a:sym typeface="Trebuchet MS"/>
              </a:rPr>
              <a:t>The facility below your feet…</a:t>
            </a:r>
            <a:endParaRPr dirty="0"/>
          </a:p>
          <a:p>
            <a:pPr marL="0" lvl="0" indent="0" algn="l" rtl="0">
              <a:spcBef>
                <a:spcPts val="0"/>
              </a:spcBef>
              <a:spcAft>
                <a:spcPts val="0"/>
              </a:spcAft>
              <a:buNone/>
            </a:pPr>
            <a:endParaRPr sz="1100" dirty="0">
              <a:latin typeface="Trebuchet MS"/>
              <a:ea typeface="Trebuchet MS"/>
              <a:cs typeface="Trebuchet MS"/>
              <a:sym typeface="Trebuchet MS"/>
            </a:endParaRPr>
          </a:p>
          <a:p>
            <a:pPr marL="0" lvl="0" indent="0" algn="l" rtl="0">
              <a:spcBef>
                <a:spcPts val="0"/>
              </a:spcBef>
              <a:spcAft>
                <a:spcPts val="0"/>
              </a:spcAft>
              <a:buNone/>
            </a:pPr>
            <a:r>
              <a:rPr lang="en-US" sz="1100" dirty="0">
                <a:latin typeface="Trebuchet MS"/>
                <a:ea typeface="Trebuchet MS"/>
                <a:cs typeface="Trebuchet MS"/>
                <a:sym typeface="Trebuchet MS"/>
              </a:rPr>
              <a:t>Imagine that we had x-ray vision and could peer inside the earth. We would see this cross-section.</a:t>
            </a:r>
            <a:endParaRPr dirty="0"/>
          </a:p>
          <a:p>
            <a:pPr marL="0" lvl="0" indent="0" algn="l" rtl="0">
              <a:spcBef>
                <a:spcPts val="0"/>
              </a:spcBef>
              <a:spcAft>
                <a:spcPts val="0"/>
              </a:spcAft>
              <a:buNone/>
            </a:pPr>
            <a:endParaRPr sz="1100" dirty="0">
              <a:latin typeface="Trebuchet MS"/>
              <a:ea typeface="Trebuchet MS"/>
              <a:cs typeface="Trebuchet MS"/>
              <a:sym typeface="Trebuchet MS"/>
            </a:endParaRPr>
          </a:p>
          <a:p>
            <a:pPr marL="0" lvl="0" indent="0" algn="l" rtl="0">
              <a:spcBef>
                <a:spcPts val="0"/>
              </a:spcBef>
              <a:spcAft>
                <a:spcPts val="0"/>
              </a:spcAft>
              <a:buNone/>
            </a:pPr>
            <a:r>
              <a:rPr lang="en-US" sz="1100" dirty="0">
                <a:latin typeface="Trebuchet MS"/>
                <a:ea typeface="Trebuchet MS"/>
                <a:cs typeface="Trebuchet MS"/>
                <a:sym typeface="Trebuchet MS"/>
              </a:rPr>
              <a:t>There are over 370 miles of tunnels (drifts) underground.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sz="1100" dirty="0">
              <a:latin typeface="Trebuchet MS"/>
              <a:ea typeface="Trebuchet MS"/>
              <a:cs typeface="Trebuchet MS"/>
              <a:sym typeface="Trebuchet MS"/>
            </a:endParaRPr>
          </a:p>
          <a:p>
            <a:pPr marL="0" lvl="0" indent="0" algn="l" rtl="0">
              <a:spcBef>
                <a:spcPts val="0"/>
              </a:spcBef>
              <a:spcAft>
                <a:spcPts val="0"/>
              </a:spcAft>
              <a:buNone/>
            </a:pPr>
            <a:r>
              <a:rPr lang="en-US" sz="1100" dirty="0">
                <a:latin typeface="Trebuchet MS"/>
                <a:ea typeface="Trebuchet MS"/>
                <a:cs typeface="Trebuchet MS"/>
                <a:sym typeface="Trebuchet MS"/>
              </a:rPr>
              <a:t>Most of the science is happening at the 4850 ft level (nearly one mile underground)</a:t>
            </a:r>
            <a:endParaRPr dirty="0"/>
          </a:p>
          <a:p>
            <a:pPr marL="0" lvl="0" indent="0" algn="l" rtl="0">
              <a:spcBef>
                <a:spcPts val="0"/>
              </a:spcBef>
              <a:spcAft>
                <a:spcPts val="0"/>
              </a:spcAft>
              <a:buNone/>
            </a:pPr>
            <a:endParaRPr sz="1100" dirty="0">
              <a:latin typeface="Trebuchet MS"/>
              <a:ea typeface="Trebuchet MS"/>
              <a:cs typeface="Trebuchet MS"/>
              <a:sym typeface="Trebuchet MS"/>
            </a:endParaRPr>
          </a:p>
          <a:p>
            <a:pPr marL="0" lvl="0" indent="0" algn="l" rtl="0">
              <a:spcBef>
                <a:spcPts val="0"/>
              </a:spcBef>
              <a:spcAft>
                <a:spcPts val="0"/>
              </a:spcAft>
              <a:buNone/>
            </a:pPr>
            <a:r>
              <a:rPr lang="en-US" sz="1100" b="1" dirty="0">
                <a:latin typeface="Trebuchet MS"/>
                <a:ea typeface="Trebuchet MS"/>
                <a:cs typeface="Trebuchet MS"/>
                <a:sym typeface="Trebuchet MS"/>
              </a:rPr>
              <a:t>How do you think we get there? </a:t>
            </a:r>
            <a:r>
              <a:rPr lang="en-US" sz="1100" b="0" dirty="0">
                <a:latin typeface="Trebuchet MS"/>
                <a:ea typeface="Trebuchet MS"/>
                <a:cs typeface="Trebuchet MS"/>
                <a:sym typeface="Trebuchet MS"/>
              </a:rPr>
              <a:t>(provide a few moments for each student to quietly think about this)</a:t>
            </a:r>
            <a:endParaRPr dirty="0"/>
          </a:p>
          <a:p>
            <a:pPr marL="0" lvl="0" indent="0" algn="l" rtl="0">
              <a:spcBef>
                <a:spcPts val="0"/>
              </a:spcBef>
              <a:spcAft>
                <a:spcPts val="0"/>
              </a:spcAft>
              <a:buNone/>
            </a:pPr>
            <a:endParaRPr sz="1100" b="1" dirty="0">
              <a:latin typeface="Trebuchet MS"/>
              <a:ea typeface="Trebuchet MS"/>
              <a:cs typeface="Trebuchet MS"/>
              <a:sym typeface="Trebuchet MS"/>
            </a:endParaRPr>
          </a:p>
          <a:p>
            <a:pPr marL="0" lvl="0" indent="0" algn="l" rtl="0">
              <a:spcBef>
                <a:spcPts val="0"/>
              </a:spcBef>
              <a:spcAft>
                <a:spcPts val="0"/>
              </a:spcAft>
              <a:buNone/>
            </a:pPr>
            <a:r>
              <a:rPr lang="en-US" sz="1100" b="1" dirty="0">
                <a:latin typeface="Trebuchet MS"/>
                <a:ea typeface="Trebuchet MS"/>
                <a:cs typeface="Trebuchet MS"/>
                <a:sym typeface="Trebuchet MS"/>
              </a:rPr>
              <a:t>(turn and talk to a neighbor)  </a:t>
            </a:r>
            <a:r>
              <a:rPr lang="en-US" sz="1100" b="0" dirty="0">
                <a:latin typeface="Trebuchet MS"/>
                <a:ea typeface="Trebuchet MS"/>
                <a:cs typeface="Trebuchet MS"/>
                <a:sym typeface="Trebuchet MS"/>
              </a:rPr>
              <a:t>Discuss a few ideas before continuing</a:t>
            </a:r>
            <a:endParaRPr sz="1100" b="0" dirty="0">
              <a:latin typeface="Trebuchet MS"/>
              <a:ea typeface="Trebuchet MS"/>
              <a:cs typeface="Trebuchet MS"/>
              <a:sym typeface="Trebuchet MS"/>
            </a:endParaRPr>
          </a:p>
          <a:p>
            <a:pPr marL="0" lvl="0" indent="0" algn="l" rtl="0">
              <a:spcBef>
                <a:spcPts val="0"/>
              </a:spcBef>
              <a:spcAft>
                <a:spcPts val="0"/>
              </a:spcAft>
              <a:buNone/>
            </a:pPr>
            <a:endParaRPr sz="1100" dirty="0">
              <a:latin typeface="Trebuchet MS"/>
              <a:ea typeface="Trebuchet MS"/>
              <a:cs typeface="Trebuchet MS"/>
              <a:sym typeface="Trebuchet MS"/>
            </a:endParaRPr>
          </a:p>
          <a:p>
            <a:pPr marL="0" lvl="0" indent="0" algn="l" rtl="0">
              <a:spcBef>
                <a:spcPts val="0"/>
              </a:spcBef>
              <a:spcAft>
                <a:spcPts val="0"/>
              </a:spcAft>
              <a:buNone/>
            </a:pPr>
            <a:endParaRPr sz="1100" b="1" dirty="0">
              <a:latin typeface="Trebuchet MS"/>
              <a:ea typeface="Trebuchet MS"/>
              <a:cs typeface="Trebuchet MS"/>
              <a:sym typeface="Trebuchet MS"/>
            </a:endParaRPr>
          </a:p>
          <a:p>
            <a:pPr marL="0" lvl="0" indent="0" algn="l" rtl="0">
              <a:spcBef>
                <a:spcPts val="0"/>
              </a:spcBef>
              <a:spcAft>
                <a:spcPts val="0"/>
              </a:spcAft>
              <a:buNone/>
            </a:pPr>
            <a:endParaRPr sz="1100" dirty="0">
              <a:latin typeface="Trebuchet MS"/>
              <a:ea typeface="Trebuchet MS"/>
              <a:cs typeface="Trebuchet MS"/>
              <a:sym typeface="Trebuchet MS"/>
            </a:endParaRPr>
          </a:p>
          <a:p>
            <a:pPr marL="0" lvl="0" indent="0" algn="l" rtl="0">
              <a:spcBef>
                <a:spcPts val="0"/>
              </a:spcBef>
              <a:spcAft>
                <a:spcPts val="0"/>
              </a:spcAft>
              <a:buNone/>
            </a:pPr>
            <a:endParaRPr sz="1100" dirty="0">
              <a:latin typeface="Trebuchet MS"/>
              <a:ea typeface="Trebuchet MS"/>
              <a:cs typeface="Trebuchet MS"/>
              <a:sym typeface="Trebuchet MS"/>
            </a:endParaRPr>
          </a:p>
        </p:txBody>
      </p:sp>
      <p:sp>
        <p:nvSpPr>
          <p:cNvPr id="96" name="Google Shape;96;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Today we have a challenge for you!</a:t>
            </a:r>
            <a:endParaRPr/>
          </a:p>
          <a:p>
            <a:pPr marL="0" lvl="0" indent="0" algn="l" rtl="0">
              <a:spcBef>
                <a:spcPts val="0"/>
              </a:spcBef>
              <a:spcAft>
                <a:spcPts val="0"/>
              </a:spcAft>
              <a:buNone/>
            </a:pPr>
            <a:endParaRPr/>
          </a:p>
          <a:p>
            <a:pPr marL="0" lvl="0" indent="0" algn="l" rtl="0">
              <a:spcBef>
                <a:spcPts val="0"/>
              </a:spcBef>
              <a:spcAft>
                <a:spcPts val="0"/>
              </a:spcAft>
              <a:buNone/>
            </a:pPr>
            <a:r>
              <a:rPr lang="en-US"/>
              <a:t>You will be working to design and build an apparatus for the people at SURF to get from the underground back to the surface :0)</a:t>
            </a:r>
            <a:endParaRPr/>
          </a:p>
          <a:p>
            <a:pPr marL="0" lvl="0" indent="0" algn="l" rtl="0">
              <a:spcBef>
                <a:spcPts val="0"/>
              </a:spcBef>
              <a:spcAft>
                <a:spcPts val="0"/>
              </a:spcAft>
              <a:buNone/>
            </a:pPr>
            <a:endParaRPr/>
          </a:p>
          <a:p>
            <a:pPr marL="0" lvl="0" indent="0" algn="l" rtl="0">
              <a:spcBef>
                <a:spcPts val="0"/>
              </a:spcBef>
              <a:spcAft>
                <a:spcPts val="0"/>
              </a:spcAft>
              <a:buNone/>
            </a:pPr>
            <a:r>
              <a:rPr lang="en-US" b="1"/>
              <a:t>Raise your hand if ever designed/built something?</a:t>
            </a:r>
            <a:endParaRPr/>
          </a:p>
          <a:p>
            <a:pPr marL="0" lvl="0" indent="0" algn="l" rtl="0">
              <a:spcBef>
                <a:spcPts val="0"/>
              </a:spcBef>
              <a:spcAft>
                <a:spcPts val="0"/>
              </a:spcAft>
              <a:buNone/>
            </a:pPr>
            <a:r>
              <a:rPr lang="en-US" b="1"/>
              <a:t>What are some of the things that you need to do before you build?</a:t>
            </a:r>
            <a:endParaRPr/>
          </a:p>
          <a:p>
            <a:pPr marL="0" marR="0" lvl="0" indent="0" algn="l" rtl="0">
              <a:lnSpc>
                <a:spcPct val="100000"/>
              </a:lnSpc>
              <a:spcBef>
                <a:spcPts val="0"/>
              </a:spcBef>
              <a:spcAft>
                <a:spcPts val="0"/>
              </a:spcAft>
              <a:buClr>
                <a:schemeClr val="dk1"/>
              </a:buClr>
              <a:buSzPts val="1200"/>
              <a:buFont typeface="Trebuchet MS"/>
              <a:buNone/>
            </a:pPr>
            <a:r>
              <a:rPr lang="en-US" sz="1200" b="0">
                <a:latin typeface="Trebuchet MS"/>
                <a:ea typeface="Trebuchet MS"/>
                <a:cs typeface="Trebuchet MS"/>
                <a:sym typeface="Trebuchet MS"/>
              </a:rPr>
              <a:t>     Discuss a few suggestions before explaining process</a:t>
            </a:r>
            <a:endParaRPr sz="1200" b="0">
              <a:latin typeface="Trebuchet MS"/>
              <a:ea typeface="Trebuchet MS"/>
              <a:cs typeface="Trebuchet MS"/>
              <a:sym typeface="Trebuchet MS"/>
            </a:endParaRPr>
          </a:p>
          <a:p>
            <a:pPr marL="0" lvl="0" indent="0" algn="l" rtl="0">
              <a:spcBef>
                <a:spcPts val="0"/>
              </a:spcBef>
              <a:spcAft>
                <a:spcPts val="0"/>
              </a:spcAft>
              <a:buNone/>
            </a:pPr>
            <a:endParaRPr b="1"/>
          </a:p>
          <a:p>
            <a:pPr marL="0" lvl="0" indent="0" algn="l" rtl="0">
              <a:spcBef>
                <a:spcPts val="0"/>
              </a:spcBef>
              <a:spcAft>
                <a:spcPts val="0"/>
              </a:spcAft>
              <a:buNone/>
            </a:pPr>
            <a:r>
              <a:rPr lang="en-US" b="1"/>
              <a:t>     </a:t>
            </a:r>
            <a:endParaRPr b="1"/>
          </a:p>
        </p:txBody>
      </p:sp>
      <p:sp>
        <p:nvSpPr>
          <p:cNvPr id="104" name="Google Shape;104;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sz="1200" b="0">
              <a:latin typeface="Calibri"/>
              <a:ea typeface="Calibri"/>
              <a:cs typeface="Calibri"/>
              <a:sym typeface="Calibri"/>
            </a:endParaRPr>
          </a:p>
        </p:txBody>
      </p:sp>
      <p:sp>
        <p:nvSpPr>
          <p:cNvPr id="112" name="Google Shape;112;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Hoist Engineering Challenge</a:t>
            </a:r>
            <a:endParaRPr/>
          </a:p>
          <a:p>
            <a:pPr marL="0" lvl="0" indent="0" algn="l" rtl="0">
              <a:spcBef>
                <a:spcPts val="0"/>
              </a:spcBef>
              <a:spcAft>
                <a:spcPts val="0"/>
              </a:spcAft>
              <a:buNone/>
            </a:pPr>
            <a:r>
              <a:rPr lang="en-US"/>
              <a:t>Use the engineering design process (and a bit of creativity) to design, test, and build a system that is capable of lifting a load (the cage) up a shaft.</a:t>
            </a:r>
            <a:endParaRPr/>
          </a:p>
          <a:p>
            <a:pPr marL="0" lvl="0" indent="0" algn="l" rtl="0">
              <a:spcBef>
                <a:spcPts val="0"/>
              </a:spcBef>
              <a:spcAft>
                <a:spcPts val="0"/>
              </a:spcAft>
              <a:buNone/>
            </a:pPr>
            <a:endParaRPr/>
          </a:p>
          <a:p>
            <a:pPr marL="0" lvl="0" indent="0" algn="l" rtl="0">
              <a:spcBef>
                <a:spcPts val="0"/>
              </a:spcBef>
              <a:spcAft>
                <a:spcPts val="0"/>
              </a:spcAft>
              <a:buNone/>
            </a:pPr>
            <a:r>
              <a:rPr lang="en-US"/>
              <a:t>Your design must also include some sort of brake that will hold the load at the top of the shaft. </a:t>
            </a:r>
            <a:endParaRPr/>
          </a:p>
          <a:p>
            <a:pPr marL="0" lvl="0" indent="0" algn="l" rtl="0">
              <a:spcBef>
                <a:spcPts val="0"/>
              </a:spcBef>
              <a:spcAft>
                <a:spcPts val="0"/>
              </a:spcAft>
              <a:buNone/>
            </a:pPr>
            <a:r>
              <a:rPr lang="en-US"/>
              <a:t>This would allow for safe unloading of the cage at the top of the shaft (surface).</a:t>
            </a:r>
            <a:endParaRPr/>
          </a:p>
          <a:p>
            <a:pPr marL="0" lvl="0" indent="0" algn="l" rtl="0">
              <a:spcBef>
                <a:spcPts val="0"/>
              </a:spcBef>
              <a:spcAft>
                <a:spcPts val="0"/>
              </a:spcAft>
              <a:buNone/>
            </a:pPr>
            <a:endParaRPr/>
          </a:p>
        </p:txBody>
      </p:sp>
      <p:sp>
        <p:nvSpPr>
          <p:cNvPr id="153" name="Google Shape;153;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is a basic diagram of our system…..</a:t>
            </a:r>
            <a:endParaRPr dirty="0"/>
          </a:p>
          <a:p>
            <a:pPr marL="0" lvl="0" indent="0" algn="l" rtl="0">
              <a:spcBef>
                <a:spcPts val="0"/>
              </a:spcBef>
              <a:spcAft>
                <a:spcPts val="0"/>
              </a:spcAft>
              <a:buNone/>
            </a:pPr>
            <a:r>
              <a:rPr lang="en-US" b="1" dirty="0"/>
              <a:t>What do you notice? What do you wonder? What does this system remind you of?</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What are the major components? How could you represent them with materials you have at school/home?</a:t>
            </a:r>
            <a:endParaRPr dirty="0"/>
          </a:p>
          <a:p>
            <a:pPr marL="0" lvl="0" indent="0" algn="l" rtl="0">
              <a:spcBef>
                <a:spcPts val="0"/>
              </a:spcBef>
              <a:spcAft>
                <a:spcPts val="0"/>
              </a:spcAft>
              <a:buNone/>
            </a:pPr>
            <a:r>
              <a:rPr lang="en-US" b="0" dirty="0"/>
              <a:t>Raid the recycle bin!</a:t>
            </a:r>
            <a:endParaRPr b="0" dirty="0"/>
          </a:p>
          <a:p>
            <a:pPr marL="457200" lvl="1" indent="0" algn="l" rtl="0">
              <a:spcBef>
                <a:spcPts val="0"/>
              </a:spcBef>
              <a:spcAft>
                <a:spcPts val="0"/>
              </a:spcAft>
              <a:buNone/>
            </a:pPr>
            <a:r>
              <a:rPr lang="en-US" b="1" dirty="0"/>
              <a:t>Ropes… </a:t>
            </a:r>
            <a:r>
              <a:rPr lang="en-US" b="0" dirty="0"/>
              <a:t>kite string, yarn, dental floss, ribbon, shoelace, fishing line, </a:t>
            </a:r>
            <a:r>
              <a:rPr lang="en-US" b="0" dirty="0" err="1"/>
              <a:t>etc</a:t>
            </a:r>
            <a:endParaRPr b="0" dirty="0"/>
          </a:p>
          <a:p>
            <a:pPr marL="457200" lvl="1" indent="0" algn="l" rtl="0">
              <a:spcBef>
                <a:spcPts val="0"/>
              </a:spcBef>
              <a:spcAft>
                <a:spcPts val="0"/>
              </a:spcAft>
              <a:buNone/>
            </a:pPr>
            <a:r>
              <a:rPr lang="en-US" b="1" dirty="0"/>
              <a:t>Cage… </a:t>
            </a:r>
            <a:r>
              <a:rPr lang="en-US" b="0" dirty="0"/>
              <a:t>Small bathroom cup, small yogurt cup, metal washer (anything that you can use as a weight that can be connected to a string.)</a:t>
            </a:r>
            <a:endParaRPr b="0" dirty="0"/>
          </a:p>
          <a:p>
            <a:pPr marL="457200" lvl="1" indent="0" algn="l" rtl="0">
              <a:spcBef>
                <a:spcPts val="0"/>
              </a:spcBef>
              <a:spcAft>
                <a:spcPts val="0"/>
              </a:spcAft>
              <a:buNone/>
            </a:pPr>
            <a:r>
              <a:rPr lang="en-US" b="1" dirty="0"/>
              <a:t>Shaft… </a:t>
            </a:r>
            <a:r>
              <a:rPr lang="en-US" b="0" dirty="0"/>
              <a:t>paper towel tube, rolled up newspaper, stack of cups, rules or sticks…(tall and strong enough to support the cage.)</a:t>
            </a:r>
            <a:endParaRPr dirty="0"/>
          </a:p>
          <a:p>
            <a:pPr marL="457200" lvl="1" indent="0" algn="l" rtl="0">
              <a:spcBef>
                <a:spcPts val="0"/>
              </a:spcBef>
              <a:spcAft>
                <a:spcPts val="0"/>
              </a:spcAft>
              <a:buNone/>
            </a:pPr>
            <a:endParaRPr b="0" dirty="0"/>
          </a:p>
          <a:p>
            <a:pPr marL="457200" lvl="1" indent="0" algn="l" rtl="0">
              <a:spcBef>
                <a:spcPts val="0"/>
              </a:spcBef>
              <a:spcAft>
                <a:spcPts val="0"/>
              </a:spcAft>
              <a:buNone/>
            </a:pPr>
            <a:r>
              <a:rPr lang="en-US" b="0" dirty="0"/>
              <a:t>The machinery that provides the power is in the hoistroom where you cannot see it (yet)</a:t>
            </a:r>
            <a:endParaRPr dirty="0"/>
          </a:p>
          <a:p>
            <a:pPr marL="457200" lvl="1" indent="0" algn="l" rtl="0">
              <a:spcBef>
                <a:spcPts val="0"/>
              </a:spcBef>
              <a:spcAft>
                <a:spcPts val="0"/>
              </a:spcAft>
              <a:buNone/>
            </a:pPr>
            <a:r>
              <a:rPr lang="en-US" b="0" dirty="0"/>
              <a:t>At school or home- you will provide the powe</a:t>
            </a:r>
            <a:r>
              <a:rPr lang="en-US" dirty="0"/>
              <a:t>r by pulling the ‘rope’.</a:t>
            </a:r>
            <a:endParaRPr b="0" dirty="0"/>
          </a:p>
          <a:p>
            <a:pPr marL="0" marR="0" lvl="0" indent="0" algn="l" rtl="0">
              <a:lnSpc>
                <a:spcPct val="100000"/>
              </a:lnSpc>
              <a:spcBef>
                <a:spcPts val="0"/>
              </a:spcBef>
              <a:spcAft>
                <a:spcPts val="0"/>
              </a:spcAft>
              <a:buClr>
                <a:schemeClr val="dk1"/>
              </a:buClr>
              <a:buSzPts val="1200"/>
              <a:buFont typeface="Calibri"/>
              <a:buNone/>
            </a:pPr>
            <a:r>
              <a:rPr lang="en-US" b="1" dirty="0"/>
              <a:t> </a:t>
            </a:r>
            <a:endParaRPr dirty="0"/>
          </a:p>
          <a:p>
            <a:pPr marL="0" marR="0" lvl="0" indent="0" algn="l" rtl="0">
              <a:lnSpc>
                <a:spcPct val="100000"/>
              </a:lnSpc>
              <a:spcBef>
                <a:spcPts val="0"/>
              </a:spcBef>
              <a:spcAft>
                <a:spcPts val="0"/>
              </a:spcAft>
              <a:buClr>
                <a:schemeClr val="dk1"/>
              </a:buClr>
              <a:buSzPts val="1200"/>
              <a:buFont typeface="Calibri"/>
              <a:buNone/>
            </a:pPr>
            <a:r>
              <a:rPr lang="en-US" b="1" dirty="0"/>
              <a:t>What do you think the blue circle represents?</a:t>
            </a:r>
            <a:endParaRPr b="1" dirty="0"/>
          </a:p>
          <a:p>
            <a:pPr marL="457200" lvl="1" indent="0" algn="l" rtl="0">
              <a:spcBef>
                <a:spcPts val="0"/>
              </a:spcBef>
              <a:spcAft>
                <a:spcPts val="0"/>
              </a:spcAft>
              <a:buNone/>
            </a:pPr>
            <a:r>
              <a:rPr lang="en-US" b="0" dirty="0"/>
              <a:t>Sheave wheel- a big round wheel- keeps the rope from bending at a severe angle over the top of the shaft- too much friction will destroy the rope ☹</a:t>
            </a:r>
            <a:endParaRPr b="0" dirty="0"/>
          </a:p>
          <a:p>
            <a:pPr marL="0" lvl="0" indent="0" algn="l" rtl="0">
              <a:spcBef>
                <a:spcPts val="0"/>
              </a:spcBef>
              <a:spcAft>
                <a:spcPts val="0"/>
              </a:spcAft>
              <a:buNone/>
            </a:pPr>
            <a:r>
              <a:rPr lang="en-US" b="1" dirty="0"/>
              <a:t> </a:t>
            </a:r>
            <a:endParaRPr dirty="0"/>
          </a:p>
          <a:p>
            <a:pPr marL="0" lvl="0" indent="0" algn="l" rtl="0">
              <a:spcBef>
                <a:spcPts val="0"/>
              </a:spcBef>
              <a:spcAft>
                <a:spcPts val="0"/>
              </a:spcAft>
              <a:buNone/>
            </a:pPr>
            <a:r>
              <a:rPr lang="en-US" b="1" dirty="0"/>
              <a:t>What about the load? Where does it travel?</a:t>
            </a:r>
            <a:endParaRPr dirty="0"/>
          </a:p>
          <a:p>
            <a:pPr marL="0" lvl="0" indent="0" algn="l" rtl="0">
              <a:spcBef>
                <a:spcPts val="0"/>
              </a:spcBef>
              <a:spcAft>
                <a:spcPts val="0"/>
              </a:spcAft>
              <a:buNone/>
            </a:pPr>
            <a:r>
              <a:rPr lang="en-US" b="1" dirty="0"/>
              <a:t>     </a:t>
            </a:r>
            <a:r>
              <a:rPr lang="en-US" b="0" dirty="0"/>
              <a:t>Typically, inside the shaft- but since it could be a challenge to find a something hollow. </a:t>
            </a:r>
          </a:p>
          <a:p>
            <a:pPr marL="0" lvl="0" indent="0" algn="l" rtl="0">
              <a:spcBef>
                <a:spcPts val="0"/>
              </a:spcBef>
              <a:spcAft>
                <a:spcPts val="0"/>
              </a:spcAft>
              <a:buNone/>
            </a:pPr>
            <a:r>
              <a:rPr lang="en-US" b="0" dirty="0"/>
              <a:t>And if you do…it needs to be big enough inside for the load (so, a straw for example might not be the answer)- the model you build might end up more like a tower . (all depends on what you can find)</a:t>
            </a:r>
            <a:endParaRPr b="0" dirty="0"/>
          </a:p>
        </p:txBody>
      </p:sp>
      <p:sp>
        <p:nvSpPr>
          <p:cNvPr id="162" name="Google Shape;162;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What questions do you have about the challenge?</a:t>
            </a:r>
            <a:endParaRPr dirty="0"/>
          </a:p>
          <a:p>
            <a:pPr marL="0" marR="0" lvl="0" indent="0" algn="l" rtl="0">
              <a:lnSpc>
                <a:spcPct val="100000"/>
              </a:lnSpc>
              <a:spcBef>
                <a:spcPts val="0"/>
              </a:spcBef>
              <a:spcAft>
                <a:spcPts val="0"/>
              </a:spcAft>
              <a:buClr>
                <a:schemeClr val="dk1"/>
              </a:buClr>
              <a:buSzPts val="1200"/>
              <a:buFont typeface="Calibri"/>
              <a:buNone/>
            </a:pPr>
            <a:endParaRPr sz="1200" dirty="0">
              <a:solidFill>
                <a:srgbClr val="0000FF"/>
              </a:solidFill>
              <a:latin typeface="Calibri"/>
              <a:ea typeface="Calibri"/>
              <a:cs typeface="Calibri"/>
              <a:sym typeface="Calibri"/>
            </a:endParaRPr>
          </a:p>
          <a:p>
            <a:pPr marL="0" lvl="0" indent="0" algn="l" rtl="0">
              <a:spcBef>
                <a:spcPts val="0"/>
              </a:spcBef>
              <a:spcAft>
                <a:spcPts val="0"/>
              </a:spcAft>
              <a:buNone/>
            </a:pPr>
            <a:endParaRPr b="1"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If you are looking for questions to help students move forward or get unstuck, see file- </a:t>
            </a:r>
            <a:r>
              <a:rPr lang="en-US" sz="1200" b="1" dirty="0">
                <a:solidFill>
                  <a:schemeClr val="dk1"/>
                </a:solidFill>
                <a:latin typeface="Calibri"/>
                <a:ea typeface="Calibri"/>
                <a:cs typeface="Calibri"/>
                <a:sym typeface="Calibri"/>
              </a:rPr>
              <a:t>Questions to help Students Get Unstuck </a:t>
            </a:r>
            <a:r>
              <a:rPr lang="en-US" sz="1200" dirty="0">
                <a:solidFill>
                  <a:schemeClr val="dk1"/>
                </a:solidFill>
                <a:latin typeface="Calibri"/>
                <a:ea typeface="Calibri"/>
                <a:cs typeface="Calibri"/>
                <a:sym typeface="Calibri"/>
              </a:rPr>
              <a:t>for inspiration</a:t>
            </a:r>
            <a:endParaRPr b="1" dirty="0">
              <a:solidFill>
                <a:srgbClr val="FF0000"/>
              </a:solidFill>
            </a:endParaRPr>
          </a:p>
          <a:p>
            <a:pPr marL="0" lvl="0" indent="0" algn="l" rtl="0">
              <a:spcBef>
                <a:spcPts val="0"/>
              </a:spcBef>
              <a:spcAft>
                <a:spcPts val="0"/>
              </a:spcAft>
              <a:buNone/>
            </a:pPr>
            <a:endParaRPr sz="1200" b="1" dirty="0">
              <a:solidFill>
                <a:srgbClr val="FF0000"/>
              </a:solidFill>
              <a:latin typeface="Calibri"/>
              <a:ea typeface="Calibri"/>
              <a:cs typeface="Calibri"/>
              <a:sym typeface="Calibri"/>
            </a:endParaRPr>
          </a:p>
          <a:p>
            <a:pPr marL="0" lvl="0" indent="0" algn="l" rtl="0">
              <a:spcBef>
                <a:spcPts val="0"/>
              </a:spcBef>
              <a:spcAft>
                <a:spcPts val="0"/>
              </a:spcAft>
              <a:buNone/>
            </a:pPr>
            <a:endParaRPr sz="1200" b="1" dirty="0">
              <a:solidFill>
                <a:srgbClr val="FF0000"/>
              </a:solidFill>
              <a:latin typeface="Calibri"/>
              <a:ea typeface="Calibri"/>
              <a:cs typeface="Calibri"/>
              <a:sym typeface="Calibri"/>
            </a:endParaRPr>
          </a:p>
          <a:p>
            <a:pPr marL="0" lvl="0" indent="0" algn="l" rtl="0">
              <a:spcBef>
                <a:spcPts val="0"/>
              </a:spcBef>
              <a:spcAft>
                <a:spcPts val="0"/>
              </a:spcAft>
              <a:buNone/>
            </a:pPr>
            <a:endParaRPr sz="1200" b="1" dirty="0">
              <a:solidFill>
                <a:srgbClr val="FF0000"/>
              </a:solidFill>
              <a:latin typeface="Calibri"/>
              <a:ea typeface="Calibri"/>
              <a:cs typeface="Calibri"/>
              <a:sym typeface="Calibri"/>
            </a:endParaRPr>
          </a:p>
          <a:p>
            <a:pPr marL="0" lvl="0" indent="0" algn="l" rtl="0">
              <a:spcBef>
                <a:spcPts val="0"/>
              </a:spcBef>
              <a:spcAft>
                <a:spcPts val="0"/>
              </a:spcAft>
              <a:buNone/>
            </a:pPr>
            <a:endParaRPr b="1" dirty="0"/>
          </a:p>
        </p:txBody>
      </p:sp>
      <p:sp>
        <p:nvSpPr>
          <p:cNvPr id="182" name="Google Shape;182;p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8: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I encourage you to share your design journey with someone at home (practice telling your story)</a:t>
            </a:r>
            <a:endParaRPr b="1" dirty="0"/>
          </a:p>
          <a:p>
            <a:pPr marL="0" lvl="0" indent="0" algn="l" rtl="0">
              <a:spcBef>
                <a:spcPts val="0"/>
              </a:spcBef>
              <a:spcAft>
                <a:spcPts val="0"/>
              </a:spcAft>
              <a:buNone/>
            </a:pPr>
            <a:r>
              <a:rPr lang="en-US" b="1" dirty="0"/>
              <a:t>Next week….Share designs with your classmates.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dirty="0"/>
              <a:t>Which building materials did you choose?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Was it necessary to revise your original design idea? If so, which of your designs performed the best? </a:t>
            </a:r>
            <a:endParaRPr dirty="0"/>
          </a:p>
          <a:p>
            <a:pPr marL="0" lvl="0" indent="0" algn="l" rtl="0">
              <a:spcBef>
                <a:spcPts val="0"/>
              </a:spcBef>
              <a:spcAft>
                <a:spcPts val="0"/>
              </a:spcAft>
              <a:buNone/>
            </a:pPr>
            <a:r>
              <a:rPr lang="en-US" dirty="0"/>
              <a:t>Now that you have some experience, what might you change?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Now that you have shared your findings with each other how might you select certain aspects from multiple designs and combine them to create a super structure? </a:t>
            </a:r>
            <a:endParaRPr dirty="0"/>
          </a:p>
          <a:p>
            <a:pPr marL="0" lvl="0" indent="0" algn="l" rtl="0">
              <a:spcBef>
                <a:spcPts val="0"/>
              </a:spcBef>
              <a:spcAft>
                <a:spcPts val="0"/>
              </a:spcAft>
              <a:buNone/>
            </a:pPr>
            <a:endParaRPr dirty="0"/>
          </a:p>
        </p:txBody>
      </p:sp>
      <p:sp>
        <p:nvSpPr>
          <p:cNvPr id="189" name="Google Shape;189;p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vimeo.com/458273951"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hyperlink" Target="https://vimeo.com/458274093"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hyperlink" Target="https://vimeo.com/458274125"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3"/>
          <p:cNvPicPr preferRelativeResize="0"/>
          <p:nvPr/>
        </p:nvPicPr>
        <p:blipFill rotWithShape="1">
          <a:blip r:embed="rId3">
            <a:alphaModFix/>
          </a:blip>
          <a:srcRect/>
          <a:stretch/>
        </p:blipFill>
        <p:spPr>
          <a:xfrm>
            <a:off x="0" y="6934201"/>
            <a:ext cx="13004800" cy="2590800"/>
          </a:xfrm>
          <a:prstGeom prst="rect">
            <a:avLst/>
          </a:prstGeom>
          <a:noFill/>
          <a:ln>
            <a:noFill/>
          </a:ln>
        </p:spPr>
      </p:pic>
      <p:pic>
        <p:nvPicPr>
          <p:cNvPr id="90" name="Google Shape;90;p13"/>
          <p:cNvPicPr preferRelativeResize="0"/>
          <p:nvPr/>
        </p:nvPicPr>
        <p:blipFill rotWithShape="1">
          <a:blip r:embed="rId3">
            <a:alphaModFix/>
          </a:blip>
          <a:srcRect/>
          <a:stretch/>
        </p:blipFill>
        <p:spPr>
          <a:xfrm>
            <a:off x="0" y="0"/>
            <a:ext cx="13004800" cy="2819400"/>
          </a:xfrm>
          <a:prstGeom prst="rect">
            <a:avLst/>
          </a:prstGeom>
          <a:noFill/>
          <a:ln>
            <a:noFill/>
          </a:ln>
        </p:spPr>
      </p:pic>
      <p:pic>
        <p:nvPicPr>
          <p:cNvPr id="92" name="Google Shape;92;p13" descr="sanford banner.jpg"/>
          <p:cNvPicPr preferRelativeResize="0"/>
          <p:nvPr/>
        </p:nvPicPr>
        <p:blipFill rotWithShape="1">
          <a:blip r:embed="rId4">
            <a:alphaModFix/>
          </a:blip>
          <a:srcRect/>
          <a:stretch/>
        </p:blipFill>
        <p:spPr>
          <a:xfrm>
            <a:off x="0" y="2763520"/>
            <a:ext cx="13004800" cy="4551680"/>
          </a:xfrm>
          <a:prstGeom prst="rect">
            <a:avLst/>
          </a:prstGeom>
          <a:noFill/>
          <a:ln>
            <a:noFill/>
          </a:ln>
        </p:spPr>
      </p:pic>
      <p:pic>
        <p:nvPicPr>
          <p:cNvPr id="3" name="Graphic 2">
            <a:extLst>
              <a:ext uri="{FF2B5EF4-FFF2-40B4-BE49-F238E27FC236}">
                <a16:creationId xmlns:a16="http://schemas.microsoft.com/office/drawing/2014/main" id="{52F87515-E890-F74F-1A11-68175D4403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110" y="287655"/>
            <a:ext cx="7929118" cy="22440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22" descr="share.png"/>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l="365" r="364"/>
          <a:stretch/>
        </p:blipFill>
        <p:spPr>
          <a:xfrm>
            <a:off x="753538" y="1501817"/>
            <a:ext cx="11586917" cy="620742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23"/>
          <p:cNvPicPr preferRelativeResize="0"/>
          <p:nvPr/>
        </p:nvPicPr>
        <p:blipFill rotWithShape="1">
          <a:blip r:embed="rId3">
            <a:alphaModFix/>
          </a:blip>
          <a:srcRect/>
          <a:stretch/>
        </p:blipFill>
        <p:spPr>
          <a:xfrm>
            <a:off x="0" y="0"/>
            <a:ext cx="13004800" cy="9753600"/>
          </a:xfrm>
          <a:prstGeom prst="rect">
            <a:avLst/>
          </a:prstGeom>
          <a:noFill/>
          <a:ln>
            <a:noFill/>
          </a:ln>
        </p:spPr>
      </p:pic>
      <p:pic>
        <p:nvPicPr>
          <p:cNvPr id="210" name="Google Shape;210;p23"/>
          <p:cNvPicPr preferRelativeResize="0"/>
          <p:nvPr/>
        </p:nvPicPr>
        <p:blipFill rotWithShape="1">
          <a:blip r:embed="rId4">
            <a:alphaModFix/>
          </a:blip>
          <a:srcRect/>
          <a:stretch/>
        </p:blipFill>
        <p:spPr>
          <a:xfrm>
            <a:off x="-12700" y="-12700"/>
            <a:ext cx="0" cy="0"/>
          </a:xfrm>
          <a:prstGeom prst="rect">
            <a:avLst/>
          </a:prstGeom>
          <a:noFill/>
          <a:ln>
            <a:noFill/>
          </a:ln>
        </p:spPr>
      </p:pic>
      <p:sp>
        <p:nvSpPr>
          <p:cNvPr id="211" name="Google Shape;211;p23"/>
          <p:cNvSpPr txBox="1"/>
          <p:nvPr/>
        </p:nvSpPr>
        <p:spPr>
          <a:xfrm>
            <a:off x="16790" y="6340849"/>
            <a:ext cx="13004800" cy="3429000"/>
          </a:xfrm>
          <a:prstGeom prst="rect">
            <a:avLst/>
          </a:prstGeom>
          <a:solidFill>
            <a:srgbClr val="00492C"/>
          </a:solidFill>
          <a:ln>
            <a:noFill/>
          </a:ln>
        </p:spPr>
        <p:txBody>
          <a:bodyPr spcFirstLastPara="1" wrap="square" lIns="254000" tIns="254000" rIns="254000" bIns="254000" anchor="ctr" anchorCtr="0">
            <a:noAutofit/>
          </a:bodyPr>
          <a:lstStyle/>
          <a:p>
            <a:pPr marL="0" marR="0" lvl="0" indent="0" algn="ctr" rtl="0">
              <a:spcBef>
                <a:spcPts val="0"/>
              </a:spcBef>
              <a:spcAft>
                <a:spcPts val="0"/>
              </a:spcAft>
              <a:buNone/>
            </a:pPr>
            <a:r>
              <a:rPr lang="en-US" sz="9600" b="1">
                <a:solidFill>
                  <a:srgbClr val="FFFFFF"/>
                </a:solidFill>
                <a:latin typeface="Arial"/>
                <a:ea typeface="Arial"/>
                <a:cs typeface="Arial"/>
                <a:sym typeface="Arial"/>
              </a:rPr>
              <a:t>OUR HOIST SYSTEM</a:t>
            </a:r>
            <a:endParaRPr sz="9600" b="1">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24" descr="yates headframe.jpg"/>
          <p:cNvPicPr preferRelativeResize="0"/>
          <p:nvPr/>
        </p:nvPicPr>
        <p:blipFill rotWithShape="1">
          <a:blip r:embed="rId3">
            <a:alphaModFix/>
          </a:blip>
          <a:srcRect/>
          <a:stretch/>
        </p:blipFill>
        <p:spPr>
          <a:xfrm>
            <a:off x="0" y="2590800"/>
            <a:ext cx="13004800" cy="45516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25">
            <a:hlinkClick r:id="rId3"/>
          </p:cNvPr>
          <p:cNvPicPr preferRelativeResize="0"/>
          <p:nvPr/>
        </p:nvPicPr>
        <p:blipFill>
          <a:blip r:embed="rId4">
            <a:alphaModFix/>
          </a:blip>
          <a:stretch>
            <a:fillRect/>
          </a:stretch>
        </p:blipFill>
        <p:spPr>
          <a:xfrm>
            <a:off x="152400" y="975175"/>
            <a:ext cx="12700000" cy="7143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26">
            <a:hlinkClick r:id="rId3"/>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52400" y="152400"/>
            <a:ext cx="12699998" cy="846666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54F25-C225-088C-3142-19D8288F95C1}"/>
              </a:ext>
            </a:extLst>
          </p:cNvPr>
          <p:cNvSpPr>
            <a:spLocks noGrp="1"/>
          </p:cNvSpPr>
          <p:nvPr>
            <p:ph type="title"/>
          </p:nvPr>
        </p:nvSpPr>
        <p:spPr>
          <a:xfrm>
            <a:off x="2307772" y="3160078"/>
            <a:ext cx="8229600" cy="1143000"/>
          </a:xfrm>
        </p:spPr>
        <p:txBody>
          <a:bodyPr/>
          <a:lstStyle/>
          <a:p>
            <a:r>
              <a:rPr lang="en-US" sz="6000" b="1" dirty="0"/>
              <a:t>The </a:t>
            </a:r>
            <a:br>
              <a:rPr lang="en-US" sz="6000" b="1" dirty="0"/>
            </a:br>
            <a:r>
              <a:rPr lang="en-US" sz="6000" b="1" dirty="0"/>
              <a:t>Yates </a:t>
            </a:r>
            <a:br>
              <a:rPr lang="en-US" sz="6000" b="1" dirty="0"/>
            </a:br>
            <a:r>
              <a:rPr lang="en-US" sz="6000" b="1" dirty="0"/>
              <a:t>Rope</a:t>
            </a:r>
          </a:p>
        </p:txBody>
      </p:sp>
      <p:pic>
        <p:nvPicPr>
          <p:cNvPr id="5" name="Picture 4" descr="A close up of a cable&#10;&#10;Description automatically generated">
            <a:extLst>
              <a:ext uri="{FF2B5EF4-FFF2-40B4-BE49-F238E27FC236}">
                <a16:creationId xmlns:a16="http://schemas.microsoft.com/office/drawing/2014/main" id="{A3F601B7-0FBD-8205-8681-3EE69FBEEB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569028" y="2569029"/>
            <a:ext cx="9753600" cy="4615543"/>
          </a:xfrm>
          <a:prstGeom prst="rect">
            <a:avLst/>
          </a:prstGeom>
        </p:spPr>
      </p:pic>
      <p:pic>
        <p:nvPicPr>
          <p:cNvPr id="7" name="Picture 6" descr="A hand holding a wire&#10;&#10;Description automatically generated">
            <a:extLst>
              <a:ext uri="{FF2B5EF4-FFF2-40B4-BE49-F238E27FC236}">
                <a16:creationId xmlns:a16="http://schemas.microsoft.com/office/drawing/2014/main" id="{DF3AE346-1218-8C1F-C5F5-ED7CCD5A66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820229" y="2569029"/>
            <a:ext cx="9753600" cy="4615543"/>
          </a:xfrm>
          <a:prstGeom prst="rect">
            <a:avLst/>
          </a:prstGeom>
        </p:spPr>
      </p:pic>
    </p:spTree>
    <p:extLst>
      <p:ext uri="{BB962C8B-B14F-4D97-AF65-F5344CB8AC3E}">
        <p14:creationId xmlns:p14="http://schemas.microsoft.com/office/powerpoint/2010/main" val="376218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27" descr="Yates cage.jpg">
            <a:hlinkClick r:id="rId3"/>
          </p:cNvPr>
          <p:cNvPicPr preferRelativeResize="0"/>
          <p:nvPr/>
        </p:nvPicPr>
        <p:blipFill rotWithShape="1">
          <a:blip r:embed="rId4">
            <a:alphaModFix/>
          </a:blip>
          <a:srcRect/>
          <a:stretch/>
        </p:blipFill>
        <p:spPr>
          <a:xfrm>
            <a:off x="2857500" y="0"/>
            <a:ext cx="7285096" cy="9753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8"/>
          <p:cNvSpPr txBox="1">
            <a:spLocks noGrp="1"/>
          </p:cNvSpPr>
          <p:nvPr>
            <p:ph type="title"/>
          </p:nvPr>
        </p:nvSpPr>
        <p:spPr>
          <a:xfrm>
            <a:off x="708943" y="133874"/>
            <a:ext cx="11586917" cy="156095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1847A9"/>
              </a:buClr>
              <a:buSzPts val="5700"/>
              <a:buFont typeface="Calibri"/>
              <a:buNone/>
            </a:pPr>
            <a:r>
              <a:rPr lang="en-US" sz="5700" b="1" cap="none">
                <a:solidFill>
                  <a:srgbClr val="1847A9"/>
                </a:solidFill>
              </a:rPr>
              <a:t>QUESTIONS</a:t>
            </a:r>
            <a:endParaRPr/>
          </a:p>
        </p:txBody>
      </p:sp>
      <p:pic>
        <p:nvPicPr>
          <p:cNvPr id="242" name="Google Shape;242;p28" descr="kindpng_720548.png"/>
          <p:cNvPicPr preferRelativeResize="0"/>
          <p:nvPr/>
        </p:nvPicPr>
        <p:blipFill rotWithShape="1">
          <a:blip r:embed="rId3">
            <a:alphaModFix/>
          </a:blip>
          <a:srcRect/>
          <a:stretch/>
        </p:blipFill>
        <p:spPr>
          <a:xfrm>
            <a:off x="869587" y="2689952"/>
            <a:ext cx="11319710" cy="62808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cxnSp>
        <p:nvCxnSpPr>
          <p:cNvPr id="98" name="Google Shape;98;p14"/>
          <p:cNvCxnSpPr/>
          <p:nvPr/>
        </p:nvCxnSpPr>
        <p:spPr>
          <a:xfrm>
            <a:off x="1045867" y="1206764"/>
            <a:ext cx="10951410" cy="0"/>
          </a:xfrm>
          <a:prstGeom prst="straightConnector1">
            <a:avLst/>
          </a:prstGeom>
          <a:noFill/>
          <a:ln w="28575" cap="flat" cmpd="sng">
            <a:solidFill>
              <a:srgbClr val="134F33"/>
            </a:solidFill>
            <a:prstDash val="solid"/>
            <a:round/>
            <a:headEnd type="none" w="sm" len="sm"/>
            <a:tailEnd type="none" w="sm" len="sm"/>
          </a:ln>
        </p:spPr>
      </p:cxnSp>
      <p:sp>
        <p:nvSpPr>
          <p:cNvPr id="99" name="Google Shape;99;p14"/>
          <p:cNvSpPr txBox="1"/>
          <p:nvPr/>
        </p:nvSpPr>
        <p:spPr>
          <a:xfrm>
            <a:off x="883307" y="343676"/>
            <a:ext cx="11113970" cy="808424"/>
          </a:xfrm>
          <a:prstGeom prst="rect">
            <a:avLst/>
          </a:prstGeom>
          <a:noFill/>
          <a:ln>
            <a:noFill/>
          </a:ln>
        </p:spPr>
        <p:txBody>
          <a:bodyPr spcFirstLastPara="1" wrap="square" lIns="130025" tIns="65000" rIns="130025" bIns="65000" anchor="t" anchorCtr="0">
            <a:noAutofit/>
          </a:bodyPr>
          <a:lstStyle/>
          <a:p>
            <a:pPr marL="0" marR="0" lvl="0" indent="0" algn="l" rtl="0">
              <a:spcBef>
                <a:spcPts val="0"/>
              </a:spcBef>
              <a:spcAft>
                <a:spcPts val="0"/>
              </a:spcAft>
              <a:buNone/>
            </a:pPr>
            <a:r>
              <a:rPr lang="en-US" sz="4400" b="0" i="0" u="none" strike="noStrike" cap="none">
                <a:solidFill>
                  <a:schemeClr val="dk1"/>
                </a:solidFill>
                <a:latin typeface="Calibri"/>
                <a:ea typeface="Calibri"/>
                <a:cs typeface="Calibri"/>
                <a:sym typeface="Calibri"/>
              </a:rPr>
              <a:t>Deep Science: </a:t>
            </a:r>
            <a:r>
              <a:rPr lang="en-US" sz="2800" b="0" i="0" u="none" strike="noStrike" cap="none">
                <a:solidFill>
                  <a:schemeClr val="dk1"/>
                </a:solidFill>
                <a:latin typeface="Calibri"/>
                <a:ea typeface="Calibri"/>
                <a:cs typeface="Calibri"/>
                <a:sym typeface="Calibri"/>
              </a:rPr>
              <a:t>Biology, Astrophysics, Engineering, Geology, Physics</a:t>
            </a:r>
            <a:endParaRPr sz="2000">
              <a:solidFill>
                <a:schemeClr val="dk1"/>
              </a:solidFill>
              <a:latin typeface="Calibri"/>
              <a:ea typeface="Calibri"/>
              <a:cs typeface="Calibri"/>
              <a:sym typeface="Calibri"/>
            </a:endParaRPr>
          </a:p>
        </p:txBody>
      </p:sp>
      <p:pic>
        <p:nvPicPr>
          <p:cNvPr id="100" name="Google Shape;100;p14"/>
          <p:cNvPicPr preferRelativeResize="0"/>
          <p:nvPr/>
        </p:nvPicPr>
        <p:blipFill rotWithShape="1">
          <a:blip r:embed="rId3">
            <a:alphaModFix/>
          </a:blip>
          <a:srcRect/>
          <a:stretch/>
        </p:blipFill>
        <p:spPr>
          <a:xfrm>
            <a:off x="320119" y="2011836"/>
            <a:ext cx="12376674" cy="6990529"/>
          </a:xfrm>
          <a:prstGeom prst="rect">
            <a:avLst/>
          </a:prstGeom>
          <a:noFill/>
          <a:ln w="127000" cap="sq" cmpd="sng">
            <a:solidFill>
              <a:srgbClr val="000000"/>
            </a:solidFill>
            <a:prstDash val="solid"/>
            <a:miter lim="800000"/>
            <a:headEnd type="none" w="sm" len="sm"/>
            <a:tailEnd type="none" w="sm" len="sm"/>
          </a:ln>
          <a:effectLst>
            <a:outerShdw blurRad="57150" dist="50800" dir="2700000" algn="tl" rotWithShape="0">
              <a:srgbClr val="000000">
                <a:alpha val="4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5"/>
          <p:cNvPicPr preferRelativeResize="0"/>
          <p:nvPr/>
        </p:nvPicPr>
        <p:blipFill rotWithShape="1">
          <a:blip r:embed="rId3">
            <a:alphaModFix/>
          </a:blip>
          <a:srcRect/>
          <a:stretch/>
        </p:blipFill>
        <p:spPr>
          <a:xfrm>
            <a:off x="0" y="0"/>
            <a:ext cx="13004800" cy="9753600"/>
          </a:xfrm>
          <a:prstGeom prst="rect">
            <a:avLst/>
          </a:prstGeom>
          <a:noFill/>
          <a:ln>
            <a:noFill/>
          </a:ln>
        </p:spPr>
      </p:pic>
      <p:pic>
        <p:nvPicPr>
          <p:cNvPr id="107" name="Google Shape;107;p15"/>
          <p:cNvPicPr preferRelativeResize="0"/>
          <p:nvPr/>
        </p:nvPicPr>
        <p:blipFill rotWithShape="1">
          <a:blip r:embed="rId4">
            <a:alphaModFix/>
          </a:blip>
          <a:srcRect/>
          <a:stretch/>
        </p:blipFill>
        <p:spPr>
          <a:xfrm>
            <a:off x="0" y="4117352"/>
            <a:ext cx="13004800" cy="3167900"/>
          </a:xfrm>
          <a:prstGeom prst="rect">
            <a:avLst/>
          </a:prstGeom>
          <a:noFill/>
          <a:ln>
            <a:noFill/>
          </a:ln>
        </p:spPr>
      </p:pic>
      <p:sp>
        <p:nvSpPr>
          <p:cNvPr id="108" name="Google Shape;108;p15"/>
          <p:cNvSpPr txBox="1"/>
          <p:nvPr/>
        </p:nvSpPr>
        <p:spPr>
          <a:xfrm>
            <a:off x="0" y="4241800"/>
            <a:ext cx="13004800" cy="1524000"/>
          </a:xfrm>
          <a:prstGeom prst="rect">
            <a:avLst/>
          </a:prstGeom>
          <a:noFill/>
          <a:ln>
            <a:noFill/>
          </a:ln>
        </p:spPr>
        <p:txBody>
          <a:bodyPr spcFirstLastPara="1" wrap="square" lIns="254000" tIns="0" rIns="254000" bIns="0" anchor="t" anchorCtr="0">
            <a:noAutofit/>
          </a:bodyPr>
          <a:lstStyle/>
          <a:p>
            <a:pPr marL="0" marR="0" lvl="0" indent="0" algn="ctr" rtl="0">
              <a:spcBef>
                <a:spcPts val="0"/>
              </a:spcBef>
              <a:spcAft>
                <a:spcPts val="0"/>
              </a:spcAft>
              <a:buNone/>
            </a:pPr>
            <a:r>
              <a:rPr lang="en-US" sz="10000" b="1">
                <a:solidFill>
                  <a:srgbClr val="FFFFFF"/>
                </a:solidFill>
                <a:latin typeface="Arial"/>
                <a:ea typeface="Arial"/>
                <a:cs typeface="Arial"/>
                <a:sym typeface="Arial"/>
              </a:rPr>
              <a:t>DESIGN CHALLENGE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6"/>
          <p:cNvSpPr txBox="1">
            <a:spLocks noGrp="1"/>
          </p:cNvSpPr>
          <p:nvPr>
            <p:ph type="title"/>
          </p:nvPr>
        </p:nvSpPr>
        <p:spPr>
          <a:xfrm>
            <a:off x="101600" y="685800"/>
            <a:ext cx="126492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8000"/>
              <a:buFont typeface="Calibri"/>
              <a:buNone/>
            </a:pPr>
            <a:r>
              <a:rPr lang="en-US" sz="8000" b="1"/>
              <a:t>Engineering Design Process</a:t>
            </a:r>
            <a:endParaRPr/>
          </a:p>
        </p:txBody>
      </p:sp>
      <p:grpSp>
        <p:nvGrpSpPr>
          <p:cNvPr id="115" name="Google Shape;115;p16"/>
          <p:cNvGrpSpPr/>
          <p:nvPr/>
        </p:nvGrpSpPr>
        <p:grpSpPr>
          <a:xfrm>
            <a:off x="8636000" y="3795213"/>
            <a:ext cx="2225759" cy="2224587"/>
            <a:chOff x="3522556" y="740562"/>
            <a:chExt cx="1564987" cy="1564163"/>
          </a:xfrm>
        </p:grpSpPr>
        <p:sp>
          <p:nvSpPr>
            <p:cNvPr id="116" name="Google Shape;116;p16"/>
            <p:cNvSpPr/>
            <p:nvPr/>
          </p:nvSpPr>
          <p:spPr>
            <a:xfrm>
              <a:off x="3522556" y="7405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58CDD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17" name="Google Shape;117;p16"/>
            <p:cNvSpPr/>
            <p:nvPr/>
          </p:nvSpPr>
          <p:spPr>
            <a:xfrm>
              <a:off x="3771132" y="1003300"/>
              <a:ext cx="1080267" cy="1017032"/>
            </a:xfrm>
            <a:prstGeom prst="ellipse">
              <a:avLst/>
            </a:prstGeom>
            <a:solidFill>
              <a:srgbClr val="B7EEF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grpSp>
        <p:nvGrpSpPr>
          <p:cNvPr id="118" name="Google Shape;118;p16"/>
          <p:cNvGrpSpPr/>
          <p:nvPr/>
        </p:nvGrpSpPr>
        <p:grpSpPr>
          <a:xfrm>
            <a:off x="45156" y="4981778"/>
            <a:ext cx="2225759" cy="2224587"/>
            <a:chOff x="115781" y="2645562"/>
            <a:chExt cx="1564987" cy="1564163"/>
          </a:xfrm>
        </p:grpSpPr>
        <p:grpSp>
          <p:nvGrpSpPr>
            <p:cNvPr id="119" name="Google Shape;119;p16"/>
            <p:cNvGrpSpPr/>
            <p:nvPr/>
          </p:nvGrpSpPr>
          <p:grpSpPr>
            <a:xfrm>
              <a:off x="115781" y="2645562"/>
              <a:ext cx="1564987" cy="1564163"/>
              <a:chOff x="245956" y="1146962"/>
              <a:chExt cx="1564987" cy="1564163"/>
            </a:xfrm>
          </p:grpSpPr>
          <p:sp>
            <p:nvSpPr>
              <p:cNvPr id="120" name="Google Shape;120;p16"/>
              <p:cNvSpPr/>
              <p:nvPr/>
            </p:nvSpPr>
            <p:spPr>
              <a:xfrm>
                <a:off x="245956" y="11469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9B000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21" name="Google Shape;121;p16"/>
              <p:cNvSpPr/>
              <p:nvPr/>
            </p:nvSpPr>
            <p:spPr>
              <a:xfrm>
                <a:off x="519933" y="1435100"/>
                <a:ext cx="1017032" cy="1017032"/>
              </a:xfrm>
              <a:prstGeom prst="ellipse">
                <a:avLst/>
              </a:prstGeom>
              <a:solidFill>
                <a:srgbClr val="C9595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sp>
          <p:nvSpPr>
            <p:cNvPr id="122" name="Google Shape;122;p16"/>
            <p:cNvSpPr txBox="1"/>
            <p:nvPr/>
          </p:nvSpPr>
          <p:spPr>
            <a:xfrm>
              <a:off x="407988" y="3222625"/>
              <a:ext cx="1143000" cy="3678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chemeClr val="dk1"/>
                  </a:solidFill>
                  <a:latin typeface="Calibri"/>
                  <a:ea typeface="Calibri"/>
                  <a:cs typeface="Calibri"/>
                  <a:sym typeface="Calibri"/>
                </a:rPr>
                <a:t>Identify</a:t>
              </a:r>
              <a:endParaRPr dirty="0"/>
            </a:p>
          </p:txBody>
        </p:sp>
      </p:grpSp>
      <p:grpSp>
        <p:nvGrpSpPr>
          <p:cNvPr id="123" name="Google Shape;123;p16"/>
          <p:cNvGrpSpPr/>
          <p:nvPr/>
        </p:nvGrpSpPr>
        <p:grpSpPr>
          <a:xfrm>
            <a:off x="2241823" y="4981778"/>
            <a:ext cx="2225759" cy="2224587"/>
            <a:chOff x="1481031" y="3502812"/>
            <a:chExt cx="1564987" cy="1564163"/>
          </a:xfrm>
        </p:grpSpPr>
        <p:grpSp>
          <p:nvGrpSpPr>
            <p:cNvPr id="124" name="Google Shape;124;p16"/>
            <p:cNvGrpSpPr/>
            <p:nvPr/>
          </p:nvGrpSpPr>
          <p:grpSpPr>
            <a:xfrm>
              <a:off x="1481031" y="3502812"/>
              <a:ext cx="1564987" cy="1564163"/>
              <a:chOff x="334856" y="2810662"/>
              <a:chExt cx="1564987" cy="1564163"/>
            </a:xfrm>
          </p:grpSpPr>
          <p:sp>
            <p:nvSpPr>
              <p:cNvPr id="125" name="Google Shape;125;p16"/>
              <p:cNvSpPr/>
              <p:nvPr/>
            </p:nvSpPr>
            <p:spPr>
              <a:xfrm>
                <a:off x="334856" y="28106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F8730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26" name="Google Shape;126;p16"/>
              <p:cNvSpPr/>
              <p:nvPr/>
            </p:nvSpPr>
            <p:spPr>
              <a:xfrm>
                <a:off x="570732" y="3073400"/>
                <a:ext cx="1080267" cy="1017032"/>
              </a:xfrm>
              <a:prstGeom prst="ellipse">
                <a:avLst/>
              </a:prstGeom>
              <a:solidFill>
                <a:srgbClr val="E5B8B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sp>
          <p:nvSpPr>
            <p:cNvPr id="127" name="Google Shape;127;p16"/>
            <p:cNvSpPr txBox="1"/>
            <p:nvPr/>
          </p:nvSpPr>
          <p:spPr>
            <a:xfrm>
              <a:off x="1790699" y="4089400"/>
              <a:ext cx="1228725" cy="3678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rgbClr val="000000"/>
                  </a:solidFill>
                  <a:latin typeface="Calibri"/>
                  <a:ea typeface="Calibri"/>
                  <a:cs typeface="Calibri"/>
                  <a:sym typeface="Calibri"/>
                </a:rPr>
                <a:t>Imagine</a:t>
              </a:r>
              <a:endParaRPr dirty="0"/>
            </a:p>
          </p:txBody>
        </p:sp>
      </p:grpSp>
      <p:grpSp>
        <p:nvGrpSpPr>
          <p:cNvPr id="128" name="Google Shape;128;p16"/>
          <p:cNvGrpSpPr/>
          <p:nvPr/>
        </p:nvGrpSpPr>
        <p:grpSpPr>
          <a:xfrm>
            <a:off x="4481538" y="4995325"/>
            <a:ext cx="2225759" cy="2224587"/>
            <a:chOff x="2881206" y="2702712"/>
            <a:chExt cx="1564987" cy="1564163"/>
          </a:xfrm>
        </p:grpSpPr>
        <p:grpSp>
          <p:nvGrpSpPr>
            <p:cNvPr id="129" name="Google Shape;129;p16"/>
            <p:cNvGrpSpPr/>
            <p:nvPr/>
          </p:nvGrpSpPr>
          <p:grpSpPr>
            <a:xfrm>
              <a:off x="2881206" y="2702712"/>
              <a:ext cx="1564987" cy="1564163"/>
              <a:chOff x="1935056" y="1007262"/>
              <a:chExt cx="1564987" cy="1564163"/>
            </a:xfrm>
          </p:grpSpPr>
          <p:sp>
            <p:nvSpPr>
              <p:cNvPr id="130" name="Google Shape;130;p16"/>
              <p:cNvSpPr/>
              <p:nvPr/>
            </p:nvSpPr>
            <p:spPr>
              <a:xfrm>
                <a:off x="1935056" y="10072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FCB51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31" name="Google Shape;131;p16"/>
              <p:cNvSpPr/>
              <p:nvPr/>
            </p:nvSpPr>
            <p:spPr>
              <a:xfrm>
                <a:off x="2183632" y="1270000"/>
                <a:ext cx="1080267" cy="1017032"/>
              </a:xfrm>
              <a:prstGeom prst="ellipse">
                <a:avLst/>
              </a:prstGeom>
              <a:solidFill>
                <a:srgbClr val="FDE49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sp>
          <p:nvSpPr>
            <p:cNvPr id="132" name="Google Shape;132;p16"/>
            <p:cNvSpPr txBox="1"/>
            <p:nvPr/>
          </p:nvSpPr>
          <p:spPr>
            <a:xfrm>
              <a:off x="3235326" y="3279775"/>
              <a:ext cx="1095375" cy="3678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rgbClr val="000000"/>
                  </a:solidFill>
                  <a:latin typeface="Calibri"/>
                  <a:ea typeface="Calibri"/>
                  <a:cs typeface="Calibri"/>
                  <a:sym typeface="Calibri"/>
                </a:rPr>
                <a:t>Design</a:t>
              </a:r>
              <a:endParaRPr dirty="0"/>
            </a:p>
          </p:txBody>
        </p:sp>
      </p:grpSp>
      <p:grpSp>
        <p:nvGrpSpPr>
          <p:cNvPr id="133" name="Google Shape;133;p16"/>
          <p:cNvGrpSpPr/>
          <p:nvPr/>
        </p:nvGrpSpPr>
        <p:grpSpPr>
          <a:xfrm>
            <a:off x="6707707" y="5008871"/>
            <a:ext cx="2225759" cy="2224587"/>
            <a:chOff x="4224231" y="3569487"/>
            <a:chExt cx="1564987" cy="1564163"/>
          </a:xfrm>
        </p:grpSpPr>
        <p:grpSp>
          <p:nvGrpSpPr>
            <p:cNvPr id="134" name="Google Shape;134;p16"/>
            <p:cNvGrpSpPr/>
            <p:nvPr/>
          </p:nvGrpSpPr>
          <p:grpSpPr>
            <a:xfrm>
              <a:off x="4224231" y="3569487"/>
              <a:ext cx="1564987" cy="1564163"/>
              <a:chOff x="2011256" y="2785262"/>
              <a:chExt cx="1564987" cy="1564163"/>
            </a:xfrm>
          </p:grpSpPr>
          <p:sp>
            <p:nvSpPr>
              <p:cNvPr id="135" name="Google Shape;135;p16"/>
              <p:cNvSpPr/>
              <p:nvPr/>
            </p:nvSpPr>
            <p:spPr>
              <a:xfrm>
                <a:off x="2011256" y="27852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3E772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36" name="Google Shape;136;p16"/>
              <p:cNvSpPr/>
              <p:nvPr/>
            </p:nvSpPr>
            <p:spPr>
              <a:xfrm>
                <a:off x="2259832" y="3060700"/>
                <a:ext cx="1080267" cy="1017032"/>
              </a:xfrm>
              <a:prstGeom prst="ellipse">
                <a:avLst/>
              </a:prstGeom>
              <a:solidFill>
                <a:srgbClr val="B2CFA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sp>
          <p:nvSpPr>
            <p:cNvPr id="137" name="Google Shape;137;p16"/>
            <p:cNvSpPr txBox="1"/>
            <p:nvPr/>
          </p:nvSpPr>
          <p:spPr>
            <a:xfrm>
              <a:off x="4597796" y="4168775"/>
              <a:ext cx="1143000" cy="3678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rgbClr val="000000"/>
                  </a:solidFill>
                  <a:latin typeface="Calibri"/>
                  <a:ea typeface="Calibri"/>
                  <a:cs typeface="Calibri"/>
                  <a:sym typeface="Calibri"/>
                </a:rPr>
                <a:t>Create</a:t>
              </a:r>
              <a:endParaRPr/>
            </a:p>
          </p:txBody>
        </p:sp>
      </p:grpSp>
      <p:grpSp>
        <p:nvGrpSpPr>
          <p:cNvPr id="138" name="Google Shape;138;p16"/>
          <p:cNvGrpSpPr/>
          <p:nvPr/>
        </p:nvGrpSpPr>
        <p:grpSpPr>
          <a:xfrm>
            <a:off x="8676489" y="6079058"/>
            <a:ext cx="2225759" cy="2224587"/>
            <a:chOff x="5592656" y="4385462"/>
            <a:chExt cx="1564987" cy="1564163"/>
          </a:xfrm>
        </p:grpSpPr>
        <p:grpSp>
          <p:nvGrpSpPr>
            <p:cNvPr id="139" name="Google Shape;139;p16"/>
            <p:cNvGrpSpPr/>
            <p:nvPr/>
          </p:nvGrpSpPr>
          <p:grpSpPr>
            <a:xfrm>
              <a:off x="5592656" y="4385462"/>
              <a:ext cx="1564987" cy="1564163"/>
              <a:chOff x="3586056" y="2328062"/>
              <a:chExt cx="1564987" cy="1564163"/>
            </a:xfrm>
          </p:grpSpPr>
          <p:sp>
            <p:nvSpPr>
              <p:cNvPr id="140" name="Google Shape;140;p16"/>
              <p:cNvSpPr/>
              <p:nvPr/>
            </p:nvSpPr>
            <p:spPr>
              <a:xfrm>
                <a:off x="3586056" y="23280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1243C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41" name="Google Shape;141;p16"/>
              <p:cNvSpPr/>
              <p:nvPr/>
            </p:nvSpPr>
            <p:spPr>
              <a:xfrm>
                <a:off x="3834632" y="2578100"/>
                <a:ext cx="1080267" cy="1017032"/>
              </a:xfrm>
              <a:prstGeom prst="ellipse">
                <a:avLst/>
              </a:prstGeom>
              <a:solidFill>
                <a:srgbClr val="88ACEB"/>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sp>
          <p:nvSpPr>
            <p:cNvPr id="142" name="Google Shape;142;p16"/>
            <p:cNvSpPr txBox="1"/>
            <p:nvPr/>
          </p:nvSpPr>
          <p:spPr>
            <a:xfrm>
              <a:off x="5890815" y="4961731"/>
              <a:ext cx="1212850" cy="3678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rgbClr val="000000"/>
                  </a:solidFill>
                  <a:latin typeface="Calibri"/>
                  <a:ea typeface="Calibri"/>
                  <a:cs typeface="Calibri"/>
                  <a:sym typeface="Calibri"/>
                </a:rPr>
                <a:t>Improve</a:t>
              </a:r>
              <a:endParaRPr dirty="0"/>
            </a:p>
          </p:txBody>
        </p:sp>
      </p:grpSp>
      <p:grpSp>
        <p:nvGrpSpPr>
          <p:cNvPr id="143" name="Google Shape;143;p16"/>
          <p:cNvGrpSpPr/>
          <p:nvPr/>
        </p:nvGrpSpPr>
        <p:grpSpPr>
          <a:xfrm>
            <a:off x="10643574" y="5040480"/>
            <a:ext cx="2259625" cy="2224587"/>
            <a:chOff x="6935681" y="3544087"/>
            <a:chExt cx="1588799" cy="1564163"/>
          </a:xfrm>
        </p:grpSpPr>
        <p:grpSp>
          <p:nvGrpSpPr>
            <p:cNvPr id="144" name="Google Shape;144;p16"/>
            <p:cNvGrpSpPr/>
            <p:nvPr/>
          </p:nvGrpSpPr>
          <p:grpSpPr>
            <a:xfrm>
              <a:off x="6935681" y="3544087"/>
              <a:ext cx="1564987" cy="1564163"/>
              <a:chOff x="5059256" y="1616862"/>
              <a:chExt cx="1564987" cy="1564163"/>
            </a:xfrm>
          </p:grpSpPr>
          <p:sp>
            <p:nvSpPr>
              <p:cNvPr id="145" name="Google Shape;145;p16"/>
              <p:cNvSpPr/>
              <p:nvPr/>
            </p:nvSpPr>
            <p:spPr>
              <a:xfrm>
                <a:off x="5059256" y="1616862"/>
                <a:ext cx="1564987" cy="1564163"/>
              </a:xfrm>
              <a:custGeom>
                <a:avLst/>
                <a:gdLst/>
                <a:ahLst/>
                <a:cxnLst/>
                <a:rect l="l" t="t" r="r" b="b"/>
                <a:pathLst>
                  <a:path w="8218" h="8219" extrusionOk="0">
                    <a:moveTo>
                      <a:pt x="4109" y="6534"/>
                    </a:moveTo>
                    <a:cubicBezTo>
                      <a:pt x="2772" y="6534"/>
                      <a:pt x="1684" y="5447"/>
                      <a:pt x="1684" y="4109"/>
                    </a:cubicBezTo>
                    <a:cubicBezTo>
                      <a:pt x="1684" y="2772"/>
                      <a:pt x="2772" y="1684"/>
                      <a:pt x="4109" y="1684"/>
                    </a:cubicBezTo>
                    <a:cubicBezTo>
                      <a:pt x="5446" y="1684"/>
                      <a:pt x="6534" y="2772"/>
                      <a:pt x="6534" y="4109"/>
                    </a:cubicBezTo>
                    <a:cubicBezTo>
                      <a:pt x="6534" y="5447"/>
                      <a:pt x="5446" y="6534"/>
                      <a:pt x="4109" y="6534"/>
                    </a:cubicBezTo>
                    <a:close/>
                    <a:moveTo>
                      <a:pt x="8017" y="5432"/>
                    </a:moveTo>
                    <a:cubicBezTo>
                      <a:pt x="8122" y="5122"/>
                      <a:pt x="8190" y="4797"/>
                      <a:pt x="8218" y="4462"/>
                    </a:cubicBezTo>
                    <a:lnTo>
                      <a:pt x="7550" y="4138"/>
                    </a:lnTo>
                    <a:cubicBezTo>
                      <a:pt x="7551" y="4030"/>
                      <a:pt x="7547" y="3921"/>
                      <a:pt x="7537" y="3811"/>
                    </a:cubicBezTo>
                    <a:cubicBezTo>
                      <a:pt x="7534" y="3773"/>
                      <a:pt x="7529" y="3736"/>
                      <a:pt x="7525" y="3698"/>
                    </a:cubicBezTo>
                    <a:lnTo>
                      <a:pt x="8154" y="3300"/>
                    </a:lnTo>
                    <a:cubicBezTo>
                      <a:pt x="8088" y="2970"/>
                      <a:pt x="7984" y="2655"/>
                      <a:pt x="7846" y="2360"/>
                    </a:cubicBezTo>
                    <a:lnTo>
                      <a:pt x="7103" y="2414"/>
                    </a:lnTo>
                    <a:cubicBezTo>
                      <a:pt x="7031" y="2285"/>
                      <a:pt x="6950" y="2162"/>
                      <a:pt x="6862" y="2044"/>
                    </a:cubicBezTo>
                    <a:lnTo>
                      <a:pt x="7207" y="1387"/>
                    </a:lnTo>
                    <a:cubicBezTo>
                      <a:pt x="6989" y="1138"/>
                      <a:pt x="6741" y="917"/>
                      <a:pt x="6470" y="727"/>
                    </a:cubicBezTo>
                    <a:lnTo>
                      <a:pt x="5854" y="1144"/>
                    </a:lnTo>
                    <a:cubicBezTo>
                      <a:pt x="5728" y="1070"/>
                      <a:pt x="5596" y="1003"/>
                      <a:pt x="5460" y="944"/>
                    </a:cubicBezTo>
                    <a:lnTo>
                      <a:pt x="5431" y="202"/>
                    </a:lnTo>
                    <a:cubicBezTo>
                      <a:pt x="5122" y="97"/>
                      <a:pt x="4796" y="28"/>
                      <a:pt x="4462" y="0"/>
                    </a:cubicBezTo>
                    <a:lnTo>
                      <a:pt x="4138" y="669"/>
                    </a:lnTo>
                    <a:cubicBezTo>
                      <a:pt x="4030" y="668"/>
                      <a:pt x="3921" y="672"/>
                      <a:pt x="3811" y="682"/>
                    </a:cubicBezTo>
                    <a:cubicBezTo>
                      <a:pt x="3772" y="685"/>
                      <a:pt x="3735" y="690"/>
                      <a:pt x="3698" y="694"/>
                    </a:cubicBezTo>
                    <a:lnTo>
                      <a:pt x="3301" y="64"/>
                    </a:lnTo>
                    <a:cubicBezTo>
                      <a:pt x="2970" y="130"/>
                      <a:pt x="2655" y="234"/>
                      <a:pt x="2360" y="373"/>
                    </a:cubicBezTo>
                    <a:lnTo>
                      <a:pt x="2414" y="1115"/>
                    </a:lnTo>
                    <a:cubicBezTo>
                      <a:pt x="2285" y="1188"/>
                      <a:pt x="2161" y="1269"/>
                      <a:pt x="2045" y="1357"/>
                    </a:cubicBezTo>
                    <a:lnTo>
                      <a:pt x="1386" y="1011"/>
                    </a:lnTo>
                    <a:cubicBezTo>
                      <a:pt x="1138" y="1230"/>
                      <a:pt x="916" y="1478"/>
                      <a:pt x="727" y="1749"/>
                    </a:cubicBezTo>
                    <a:lnTo>
                      <a:pt x="1145" y="2365"/>
                    </a:lnTo>
                    <a:cubicBezTo>
                      <a:pt x="1070" y="2491"/>
                      <a:pt x="1002" y="2623"/>
                      <a:pt x="944" y="2758"/>
                    </a:cubicBezTo>
                    <a:lnTo>
                      <a:pt x="202" y="2787"/>
                    </a:lnTo>
                    <a:cubicBezTo>
                      <a:pt x="96" y="3097"/>
                      <a:pt x="28" y="3422"/>
                      <a:pt x="0" y="3757"/>
                    </a:cubicBezTo>
                    <a:lnTo>
                      <a:pt x="669" y="4081"/>
                    </a:lnTo>
                    <a:cubicBezTo>
                      <a:pt x="668" y="4189"/>
                      <a:pt x="672" y="4298"/>
                      <a:pt x="681" y="4408"/>
                    </a:cubicBezTo>
                    <a:cubicBezTo>
                      <a:pt x="685" y="4446"/>
                      <a:pt x="689" y="4483"/>
                      <a:pt x="694" y="4521"/>
                    </a:cubicBezTo>
                    <a:lnTo>
                      <a:pt x="65" y="4918"/>
                    </a:lnTo>
                    <a:cubicBezTo>
                      <a:pt x="131" y="5248"/>
                      <a:pt x="234" y="5564"/>
                      <a:pt x="373" y="5859"/>
                    </a:cubicBezTo>
                    <a:lnTo>
                      <a:pt x="1115" y="5805"/>
                    </a:lnTo>
                    <a:cubicBezTo>
                      <a:pt x="1188" y="5933"/>
                      <a:pt x="1269" y="6057"/>
                      <a:pt x="1357" y="6174"/>
                    </a:cubicBezTo>
                    <a:lnTo>
                      <a:pt x="1011" y="6832"/>
                    </a:lnTo>
                    <a:cubicBezTo>
                      <a:pt x="1229" y="7081"/>
                      <a:pt x="1478" y="7302"/>
                      <a:pt x="1749" y="7492"/>
                    </a:cubicBezTo>
                    <a:lnTo>
                      <a:pt x="2365" y="7074"/>
                    </a:lnTo>
                    <a:cubicBezTo>
                      <a:pt x="2491" y="7149"/>
                      <a:pt x="2622" y="7216"/>
                      <a:pt x="2758" y="7274"/>
                    </a:cubicBezTo>
                    <a:lnTo>
                      <a:pt x="2787" y="8017"/>
                    </a:lnTo>
                    <a:cubicBezTo>
                      <a:pt x="3097" y="8122"/>
                      <a:pt x="3421" y="8191"/>
                      <a:pt x="3756" y="8219"/>
                    </a:cubicBezTo>
                    <a:lnTo>
                      <a:pt x="4081" y="7550"/>
                    </a:lnTo>
                    <a:cubicBezTo>
                      <a:pt x="4189" y="7551"/>
                      <a:pt x="4298" y="7547"/>
                      <a:pt x="4408" y="7537"/>
                    </a:cubicBezTo>
                    <a:cubicBezTo>
                      <a:pt x="4446" y="7534"/>
                      <a:pt x="4483" y="7529"/>
                      <a:pt x="4520" y="7524"/>
                    </a:cubicBezTo>
                    <a:lnTo>
                      <a:pt x="4917" y="8155"/>
                    </a:lnTo>
                    <a:cubicBezTo>
                      <a:pt x="5249" y="8089"/>
                      <a:pt x="5564" y="7985"/>
                      <a:pt x="5859" y="7847"/>
                    </a:cubicBezTo>
                    <a:lnTo>
                      <a:pt x="5805" y="7104"/>
                    </a:lnTo>
                    <a:cubicBezTo>
                      <a:pt x="5933" y="7030"/>
                      <a:pt x="6057" y="6950"/>
                      <a:pt x="6174" y="6862"/>
                    </a:cubicBezTo>
                    <a:lnTo>
                      <a:pt x="6832" y="7208"/>
                    </a:lnTo>
                    <a:cubicBezTo>
                      <a:pt x="7080" y="6989"/>
                      <a:pt x="7302" y="6741"/>
                      <a:pt x="7492" y="6470"/>
                    </a:cubicBezTo>
                    <a:lnTo>
                      <a:pt x="7075" y="5854"/>
                    </a:lnTo>
                    <a:cubicBezTo>
                      <a:pt x="7149" y="5728"/>
                      <a:pt x="7216" y="5596"/>
                      <a:pt x="7274" y="5461"/>
                    </a:cubicBezTo>
                    <a:lnTo>
                      <a:pt x="8017" y="5432"/>
                    </a:lnTo>
                  </a:path>
                </a:pathLst>
              </a:custGeom>
              <a:solidFill>
                <a:srgbClr val="66006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146" name="Google Shape;146;p16"/>
              <p:cNvSpPr/>
              <p:nvPr/>
            </p:nvSpPr>
            <p:spPr>
              <a:xfrm>
                <a:off x="5307832" y="1879600"/>
                <a:ext cx="1080267" cy="1017032"/>
              </a:xfrm>
              <a:prstGeom prst="ellipse">
                <a:avLst/>
              </a:prstGeom>
              <a:solidFill>
                <a:srgbClr val="B5A9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grpSp>
        <p:sp>
          <p:nvSpPr>
            <p:cNvPr id="147" name="Google Shape;147;p16"/>
            <p:cNvSpPr txBox="1"/>
            <p:nvPr/>
          </p:nvSpPr>
          <p:spPr>
            <a:xfrm>
              <a:off x="7381480" y="4105275"/>
              <a:ext cx="1143000" cy="3678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rgbClr val="000000"/>
                  </a:solidFill>
                  <a:latin typeface="Calibri"/>
                  <a:ea typeface="Calibri"/>
                  <a:cs typeface="Calibri"/>
                  <a:sym typeface="Calibri"/>
                </a:rPr>
                <a:t>Share</a:t>
              </a:r>
              <a:endParaRPr/>
            </a:p>
          </p:txBody>
        </p:sp>
      </p:grpSp>
      <p:sp>
        <p:nvSpPr>
          <p:cNvPr id="148" name="Google Shape;148;p16"/>
          <p:cNvSpPr txBox="1"/>
          <p:nvPr/>
        </p:nvSpPr>
        <p:spPr>
          <a:xfrm>
            <a:off x="430033" y="8461712"/>
            <a:ext cx="11582120" cy="1356952"/>
          </a:xfrm>
          <a:prstGeom prst="rect">
            <a:avLst/>
          </a:prstGeom>
          <a:noFill/>
          <a:ln>
            <a:noFill/>
          </a:ln>
        </p:spPr>
        <p:txBody>
          <a:bodyPr spcFirstLastPara="1" wrap="square" lIns="130025" tIns="65000" rIns="130025" bIns="65000" anchor="t" anchorCtr="0">
            <a:noAutofit/>
          </a:bodyPr>
          <a:lstStyle/>
          <a:p>
            <a:pPr marL="0" marR="0" lvl="0" indent="0" algn="l" rtl="0">
              <a:spcBef>
                <a:spcPts val="0"/>
              </a:spcBef>
              <a:spcAft>
                <a:spcPts val="0"/>
              </a:spcAft>
              <a:buNone/>
            </a:pPr>
            <a:r>
              <a:rPr lang="en-US" sz="4000" b="1" i="1">
                <a:solidFill>
                  <a:schemeClr val="dk1"/>
                </a:solidFill>
                <a:latin typeface="Calibri"/>
                <a:ea typeface="Calibri"/>
                <a:cs typeface="Calibri"/>
                <a:sym typeface="Calibri"/>
              </a:rPr>
              <a:t>For engineers, the design process is </a:t>
            </a:r>
            <a:r>
              <a:rPr lang="en-US" sz="4000" b="1" i="1">
                <a:solidFill>
                  <a:schemeClr val="accent3"/>
                </a:solidFill>
                <a:latin typeface="Calibri"/>
                <a:ea typeface="Calibri"/>
                <a:cs typeface="Calibri"/>
                <a:sym typeface="Calibri"/>
              </a:rPr>
              <a:t>a series of steps </a:t>
            </a:r>
            <a:r>
              <a:rPr lang="en-US" sz="4000" b="1" i="1">
                <a:solidFill>
                  <a:schemeClr val="dk1"/>
                </a:solidFill>
                <a:latin typeface="Calibri"/>
                <a:ea typeface="Calibri"/>
                <a:cs typeface="Calibri"/>
                <a:sym typeface="Calibri"/>
              </a:rPr>
              <a:t>that helps teams frame and solve complex problems. </a:t>
            </a:r>
            <a:endParaRPr/>
          </a:p>
        </p:txBody>
      </p:sp>
      <p:sp>
        <p:nvSpPr>
          <p:cNvPr id="149" name="Google Shape;149;p16"/>
          <p:cNvSpPr txBox="1"/>
          <p:nvPr/>
        </p:nvSpPr>
        <p:spPr>
          <a:xfrm>
            <a:off x="9348329" y="4643140"/>
            <a:ext cx="1025031"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rgbClr val="000000"/>
                </a:solidFill>
                <a:latin typeface="Calibri"/>
                <a:ea typeface="Calibri"/>
                <a:cs typeface="Calibri"/>
                <a:sym typeface="Calibri"/>
              </a:rPr>
              <a:t>Test</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17"/>
          <p:cNvPicPr preferRelativeResize="0"/>
          <p:nvPr/>
        </p:nvPicPr>
        <p:blipFill rotWithShape="1">
          <a:blip r:embed="rId3">
            <a:alphaModFix/>
          </a:blip>
          <a:srcRect/>
          <a:stretch/>
        </p:blipFill>
        <p:spPr>
          <a:xfrm>
            <a:off x="0" y="0"/>
            <a:ext cx="13004800" cy="9753600"/>
          </a:xfrm>
          <a:prstGeom prst="rect">
            <a:avLst/>
          </a:prstGeom>
          <a:noFill/>
          <a:ln>
            <a:noFill/>
          </a:ln>
        </p:spPr>
      </p:pic>
      <p:pic>
        <p:nvPicPr>
          <p:cNvPr id="156" name="Google Shape;156;p17"/>
          <p:cNvPicPr preferRelativeResize="0"/>
          <p:nvPr/>
        </p:nvPicPr>
        <p:blipFill rotWithShape="1">
          <a:blip r:embed="rId4">
            <a:alphaModFix/>
          </a:blip>
          <a:srcRect/>
          <a:stretch/>
        </p:blipFill>
        <p:spPr>
          <a:xfrm>
            <a:off x="0" y="3690620"/>
            <a:ext cx="13004800" cy="3743960"/>
          </a:xfrm>
          <a:prstGeom prst="rect">
            <a:avLst/>
          </a:prstGeom>
          <a:noFill/>
          <a:ln>
            <a:noFill/>
          </a:ln>
        </p:spPr>
      </p:pic>
      <p:sp>
        <p:nvSpPr>
          <p:cNvPr id="157" name="Google Shape;157;p17"/>
          <p:cNvSpPr txBox="1"/>
          <p:nvPr/>
        </p:nvSpPr>
        <p:spPr>
          <a:xfrm>
            <a:off x="0" y="3860800"/>
            <a:ext cx="13004800" cy="2438400"/>
          </a:xfrm>
          <a:prstGeom prst="rect">
            <a:avLst/>
          </a:prstGeom>
          <a:noFill/>
          <a:ln>
            <a:noFill/>
          </a:ln>
        </p:spPr>
        <p:txBody>
          <a:bodyPr spcFirstLastPara="1" wrap="square" lIns="254000" tIns="0" rIns="254000" bIns="0" anchor="t" anchorCtr="0">
            <a:noAutofit/>
          </a:bodyPr>
          <a:lstStyle/>
          <a:p>
            <a:pPr marL="0" marR="0" lvl="0" indent="0" algn="ctr" rtl="0">
              <a:spcBef>
                <a:spcPts val="0"/>
              </a:spcBef>
              <a:spcAft>
                <a:spcPts val="0"/>
              </a:spcAft>
              <a:buNone/>
            </a:pPr>
            <a:r>
              <a:rPr lang="en-US" sz="9600" b="1">
                <a:solidFill>
                  <a:srgbClr val="FFFFFF"/>
                </a:solidFill>
                <a:latin typeface="Arial"/>
                <a:ea typeface="Arial"/>
                <a:cs typeface="Arial"/>
                <a:sym typeface="Arial"/>
              </a:rPr>
              <a:t>A LOAD TO CARRY</a:t>
            </a:r>
            <a:endParaRPr/>
          </a:p>
        </p:txBody>
      </p:sp>
      <p:sp>
        <p:nvSpPr>
          <p:cNvPr id="158" name="Google Shape;158;p17"/>
          <p:cNvSpPr txBox="1"/>
          <p:nvPr/>
        </p:nvSpPr>
        <p:spPr>
          <a:xfrm>
            <a:off x="0" y="6426200"/>
            <a:ext cx="13004800" cy="838200"/>
          </a:xfrm>
          <a:prstGeom prst="rect">
            <a:avLst/>
          </a:prstGeom>
          <a:noFill/>
          <a:ln>
            <a:noFill/>
          </a:ln>
        </p:spPr>
        <p:txBody>
          <a:bodyPr spcFirstLastPara="1" wrap="square" lIns="254000" tIns="0" rIns="254000" bIns="0" anchor="t" anchorCtr="0">
            <a:noAutofit/>
          </a:bodyPr>
          <a:lstStyle/>
          <a:p>
            <a:pPr marL="0" marR="0" lvl="0" indent="0" algn="ctr" rtl="0">
              <a:spcBef>
                <a:spcPts val="0"/>
              </a:spcBef>
              <a:spcAft>
                <a:spcPts val="0"/>
              </a:spcAft>
              <a:buNone/>
            </a:pPr>
            <a:r>
              <a:rPr lang="en-US" sz="4400" b="0">
                <a:solidFill>
                  <a:srgbClr val="FFFFFF"/>
                </a:solidFill>
                <a:latin typeface="Arial"/>
                <a:ea typeface="Arial"/>
                <a:cs typeface="Arial"/>
                <a:sym typeface="Arial"/>
              </a:rPr>
              <a:t>Safe transportation of people and equipment</a:t>
            </a:r>
            <a:endParaRPr sz="4400" b="0">
              <a:solidFill>
                <a:srgbClr val="FFFF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18" descr="Yates_headframe_hoist room.jpg"/>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l="-12624" r="-12624"/>
          <a:stretch/>
        </p:blipFill>
        <p:spPr>
          <a:xfrm>
            <a:off x="-2275840" y="-541867"/>
            <a:ext cx="18897513" cy="10403840"/>
          </a:xfrm>
          <a:prstGeom prst="rect">
            <a:avLst/>
          </a:prstGeom>
          <a:noFill/>
          <a:ln>
            <a:noFill/>
          </a:ln>
        </p:spPr>
      </p:pic>
      <p:sp>
        <p:nvSpPr>
          <p:cNvPr id="165" name="Google Shape;165;p18"/>
          <p:cNvSpPr txBox="1"/>
          <p:nvPr/>
        </p:nvSpPr>
        <p:spPr>
          <a:xfrm>
            <a:off x="1102783" y="230167"/>
            <a:ext cx="3007580" cy="854591"/>
          </a:xfrm>
          <a:prstGeom prst="rect">
            <a:avLst/>
          </a:prstGeom>
          <a:noFill/>
          <a:ln>
            <a:noFill/>
          </a:ln>
        </p:spPr>
        <p:txBody>
          <a:bodyPr spcFirstLastPara="1" wrap="square" lIns="130025" tIns="65000" rIns="130025" bIns="65000" anchor="t" anchorCtr="0">
            <a:noAutofit/>
          </a:bodyPr>
          <a:lstStyle/>
          <a:p>
            <a:pPr marL="0" marR="0" lvl="0" indent="0" algn="ctr" rtl="0">
              <a:spcBef>
                <a:spcPts val="0"/>
              </a:spcBef>
              <a:spcAft>
                <a:spcPts val="0"/>
              </a:spcAft>
              <a:buNone/>
            </a:pPr>
            <a:r>
              <a:rPr lang="en-US" sz="4700">
                <a:solidFill>
                  <a:schemeClr val="dk1"/>
                </a:solidFill>
                <a:latin typeface="Calibri"/>
                <a:ea typeface="Calibri"/>
                <a:cs typeface="Calibri"/>
                <a:sym typeface="Calibri"/>
              </a:rPr>
              <a:t>Headframe</a:t>
            </a:r>
            <a:endParaRPr sz="4700">
              <a:solidFill>
                <a:schemeClr val="dk1"/>
              </a:solidFill>
              <a:latin typeface="Calibri"/>
              <a:ea typeface="Calibri"/>
              <a:cs typeface="Calibri"/>
              <a:sym typeface="Calibri"/>
            </a:endParaRPr>
          </a:p>
        </p:txBody>
      </p:sp>
      <p:sp>
        <p:nvSpPr>
          <p:cNvPr id="166" name="Google Shape;166;p18"/>
          <p:cNvSpPr txBox="1"/>
          <p:nvPr/>
        </p:nvSpPr>
        <p:spPr>
          <a:xfrm>
            <a:off x="7755847" y="2275840"/>
            <a:ext cx="3112646" cy="854591"/>
          </a:xfrm>
          <a:prstGeom prst="rect">
            <a:avLst/>
          </a:prstGeom>
          <a:noFill/>
          <a:ln>
            <a:noFill/>
          </a:ln>
        </p:spPr>
        <p:txBody>
          <a:bodyPr spcFirstLastPara="1" wrap="square" lIns="130025" tIns="65000" rIns="130025" bIns="65000" anchor="t" anchorCtr="0">
            <a:noAutofit/>
          </a:bodyPr>
          <a:lstStyle/>
          <a:p>
            <a:pPr marL="0" marR="0" lvl="0" indent="0" algn="l" rtl="0">
              <a:spcBef>
                <a:spcPts val="0"/>
              </a:spcBef>
              <a:spcAft>
                <a:spcPts val="0"/>
              </a:spcAft>
              <a:buNone/>
            </a:pPr>
            <a:r>
              <a:rPr lang="en-US" sz="4700">
                <a:solidFill>
                  <a:schemeClr val="dk1"/>
                </a:solidFill>
                <a:latin typeface="Calibri"/>
                <a:ea typeface="Calibri"/>
                <a:cs typeface="Calibri"/>
                <a:sym typeface="Calibri"/>
              </a:rPr>
              <a:t>Hoist Room</a:t>
            </a:r>
            <a:endParaRPr/>
          </a:p>
        </p:txBody>
      </p:sp>
      <p:cxnSp>
        <p:nvCxnSpPr>
          <p:cNvPr id="167" name="Google Shape;167;p18"/>
          <p:cNvCxnSpPr/>
          <p:nvPr/>
        </p:nvCxnSpPr>
        <p:spPr>
          <a:xfrm rot="5400000">
            <a:off x="2276969" y="1516098"/>
            <a:ext cx="649111" cy="1129"/>
          </a:xfrm>
          <a:prstGeom prst="straightConnector1">
            <a:avLst/>
          </a:prstGeom>
          <a:solidFill>
            <a:schemeClr val="accent1"/>
          </a:solidFill>
          <a:ln w="50800" cap="flat" cmpd="sng">
            <a:solidFill>
              <a:schemeClr val="dk1"/>
            </a:solidFill>
            <a:prstDash val="solid"/>
            <a:round/>
            <a:headEnd type="none" w="sm" len="sm"/>
            <a:tailEnd type="stealth" w="med" len="med"/>
          </a:ln>
        </p:spPr>
      </p:cxnSp>
      <p:cxnSp>
        <p:nvCxnSpPr>
          <p:cNvPr id="168" name="Google Shape;168;p18"/>
          <p:cNvCxnSpPr/>
          <p:nvPr/>
        </p:nvCxnSpPr>
        <p:spPr>
          <a:xfrm rot="5400000">
            <a:off x="4877929" y="3033324"/>
            <a:ext cx="649111" cy="1129"/>
          </a:xfrm>
          <a:prstGeom prst="straightConnector1">
            <a:avLst/>
          </a:prstGeom>
          <a:solidFill>
            <a:schemeClr val="accent1"/>
          </a:solidFill>
          <a:ln w="50800" cap="flat" cmpd="sng">
            <a:solidFill>
              <a:schemeClr val="dk1"/>
            </a:solidFill>
            <a:prstDash val="solid"/>
            <a:round/>
            <a:headEnd type="none" w="sm" len="sm"/>
            <a:tailEnd type="stealth" w="med" len="med"/>
          </a:ln>
        </p:spPr>
      </p:cxnSp>
      <p:sp>
        <p:nvSpPr>
          <p:cNvPr id="169" name="Google Shape;169;p18"/>
          <p:cNvSpPr txBox="1"/>
          <p:nvPr/>
        </p:nvSpPr>
        <p:spPr>
          <a:xfrm>
            <a:off x="3467947" y="1855767"/>
            <a:ext cx="3585294" cy="854591"/>
          </a:xfrm>
          <a:prstGeom prst="rect">
            <a:avLst/>
          </a:prstGeom>
          <a:noFill/>
          <a:ln>
            <a:noFill/>
          </a:ln>
        </p:spPr>
        <p:txBody>
          <a:bodyPr spcFirstLastPara="1" wrap="square" lIns="130025" tIns="65000" rIns="130025" bIns="65000" anchor="t" anchorCtr="0">
            <a:noAutofit/>
          </a:bodyPr>
          <a:lstStyle/>
          <a:p>
            <a:pPr marL="0" marR="0" lvl="0" indent="0" algn="l" rtl="0">
              <a:spcBef>
                <a:spcPts val="0"/>
              </a:spcBef>
              <a:spcAft>
                <a:spcPts val="0"/>
              </a:spcAft>
              <a:buNone/>
            </a:pPr>
            <a:r>
              <a:rPr lang="en-US" sz="4700">
                <a:solidFill>
                  <a:schemeClr val="dk1"/>
                </a:solidFill>
                <a:latin typeface="Calibri"/>
                <a:ea typeface="Calibri"/>
                <a:cs typeface="Calibri"/>
                <a:sym typeface="Calibri"/>
              </a:rPr>
              <a:t>Wire “Ropes”</a:t>
            </a:r>
            <a:endParaRPr/>
          </a:p>
        </p:txBody>
      </p:sp>
      <p:sp>
        <p:nvSpPr>
          <p:cNvPr id="170" name="Google Shape;170;p18"/>
          <p:cNvSpPr/>
          <p:nvPr/>
        </p:nvSpPr>
        <p:spPr>
          <a:xfrm>
            <a:off x="2167467" y="2492587"/>
            <a:ext cx="541867" cy="65024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130025" tIns="65000" rIns="130025" bIns="65000" anchor="t" anchorCtr="0">
            <a:noAutofit/>
          </a:bodyPr>
          <a:lstStyle/>
          <a:p>
            <a:pPr marL="0" marR="0" lvl="0" indent="0" algn="l" rtl="0">
              <a:spcBef>
                <a:spcPts val="0"/>
              </a:spcBef>
              <a:spcAft>
                <a:spcPts val="0"/>
              </a:spcAft>
              <a:buNone/>
            </a:pPr>
            <a:endParaRPr sz="2600">
              <a:solidFill>
                <a:schemeClr val="dk1"/>
              </a:solidFill>
              <a:latin typeface="Arial"/>
              <a:ea typeface="Arial"/>
              <a:cs typeface="Arial"/>
              <a:sym typeface="Arial"/>
            </a:endParaRPr>
          </a:p>
        </p:txBody>
      </p:sp>
      <p:cxnSp>
        <p:nvCxnSpPr>
          <p:cNvPr id="171" name="Google Shape;171;p18"/>
          <p:cNvCxnSpPr/>
          <p:nvPr/>
        </p:nvCxnSpPr>
        <p:spPr>
          <a:xfrm rot="5400000">
            <a:off x="704991" y="4281312"/>
            <a:ext cx="2924951" cy="2258"/>
          </a:xfrm>
          <a:prstGeom prst="straightConnector1">
            <a:avLst/>
          </a:prstGeom>
          <a:solidFill>
            <a:schemeClr val="accent1"/>
          </a:solidFill>
          <a:ln w="50800" cap="flat" cmpd="sng">
            <a:solidFill>
              <a:schemeClr val="dk1"/>
            </a:solidFill>
            <a:prstDash val="dash"/>
            <a:round/>
            <a:headEnd type="none" w="sm" len="sm"/>
            <a:tailEnd type="none" w="sm" len="sm"/>
          </a:ln>
        </p:spPr>
      </p:cxnSp>
      <p:sp>
        <p:nvSpPr>
          <p:cNvPr id="172" name="Google Shape;172;p18"/>
          <p:cNvSpPr/>
          <p:nvPr/>
        </p:nvSpPr>
        <p:spPr>
          <a:xfrm>
            <a:off x="1842347" y="5635414"/>
            <a:ext cx="650240" cy="758613"/>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130025" tIns="65000" rIns="130025" bIns="65000" anchor="t" anchorCtr="0">
            <a:noAutofit/>
          </a:bodyPr>
          <a:lstStyle/>
          <a:p>
            <a:pPr marL="0" marR="0" lvl="0" indent="0" algn="l" rtl="0">
              <a:spcBef>
                <a:spcPts val="0"/>
              </a:spcBef>
              <a:spcAft>
                <a:spcPts val="0"/>
              </a:spcAft>
              <a:buNone/>
            </a:pPr>
            <a:endParaRPr sz="2600">
              <a:solidFill>
                <a:schemeClr val="dk1"/>
              </a:solidFill>
              <a:latin typeface="Arial"/>
              <a:ea typeface="Arial"/>
              <a:cs typeface="Arial"/>
              <a:sym typeface="Arial"/>
            </a:endParaRPr>
          </a:p>
        </p:txBody>
      </p:sp>
      <p:cxnSp>
        <p:nvCxnSpPr>
          <p:cNvPr id="173" name="Google Shape;173;p18"/>
          <p:cNvCxnSpPr/>
          <p:nvPr/>
        </p:nvCxnSpPr>
        <p:spPr>
          <a:xfrm rot="5400000">
            <a:off x="-433494" y="7694507"/>
            <a:ext cx="4118187" cy="2258"/>
          </a:xfrm>
          <a:prstGeom prst="straightConnector1">
            <a:avLst/>
          </a:prstGeom>
          <a:solidFill>
            <a:schemeClr val="accent1"/>
          </a:solidFill>
          <a:ln w="25400" cap="flat" cmpd="sng">
            <a:solidFill>
              <a:schemeClr val="dk1"/>
            </a:solidFill>
            <a:prstDash val="dash"/>
            <a:round/>
            <a:headEnd type="none" w="sm" len="sm"/>
            <a:tailEnd type="none" w="sm" len="sm"/>
          </a:ln>
        </p:spPr>
      </p:cxnSp>
      <p:cxnSp>
        <p:nvCxnSpPr>
          <p:cNvPr id="174" name="Google Shape;174;p18"/>
          <p:cNvCxnSpPr/>
          <p:nvPr/>
        </p:nvCxnSpPr>
        <p:spPr>
          <a:xfrm rot="5400000">
            <a:off x="650240" y="7694507"/>
            <a:ext cx="4118187" cy="2258"/>
          </a:xfrm>
          <a:prstGeom prst="straightConnector1">
            <a:avLst/>
          </a:prstGeom>
          <a:solidFill>
            <a:schemeClr val="accent1"/>
          </a:solidFill>
          <a:ln w="25400" cap="flat" cmpd="sng">
            <a:solidFill>
              <a:schemeClr val="dk1"/>
            </a:solidFill>
            <a:prstDash val="dash"/>
            <a:round/>
            <a:headEnd type="none" w="sm" len="sm"/>
            <a:tailEnd type="none" w="sm" len="sm"/>
          </a:ln>
        </p:spPr>
      </p:cxnSp>
      <p:cxnSp>
        <p:nvCxnSpPr>
          <p:cNvPr id="175" name="Google Shape;175;p18"/>
          <p:cNvCxnSpPr/>
          <p:nvPr/>
        </p:nvCxnSpPr>
        <p:spPr>
          <a:xfrm rot="10800000">
            <a:off x="2921000" y="7802880"/>
            <a:ext cx="1408853" cy="1129"/>
          </a:xfrm>
          <a:prstGeom prst="straightConnector1">
            <a:avLst/>
          </a:prstGeom>
          <a:solidFill>
            <a:schemeClr val="accent1"/>
          </a:solidFill>
          <a:ln w="50800" cap="flat" cmpd="sng">
            <a:solidFill>
              <a:schemeClr val="dk1"/>
            </a:solidFill>
            <a:prstDash val="solid"/>
            <a:round/>
            <a:headEnd type="none" w="sm" len="sm"/>
            <a:tailEnd type="stealth" w="med" len="med"/>
          </a:ln>
        </p:spPr>
      </p:cxnSp>
      <p:sp>
        <p:nvSpPr>
          <p:cNvPr id="176" name="Google Shape;176;p18"/>
          <p:cNvSpPr txBox="1"/>
          <p:nvPr/>
        </p:nvSpPr>
        <p:spPr>
          <a:xfrm>
            <a:off x="4368800" y="7261025"/>
            <a:ext cx="2365200" cy="854700"/>
          </a:xfrm>
          <a:prstGeom prst="rect">
            <a:avLst/>
          </a:prstGeom>
          <a:noFill/>
          <a:ln>
            <a:noFill/>
          </a:ln>
        </p:spPr>
        <p:txBody>
          <a:bodyPr spcFirstLastPara="1" wrap="square" lIns="130025" tIns="65000" rIns="130025" bIns="65000" anchor="t" anchorCtr="0">
            <a:noAutofit/>
          </a:bodyPr>
          <a:lstStyle/>
          <a:p>
            <a:pPr marL="0" marR="0" lvl="0" indent="0" algn="ctr" rtl="0">
              <a:spcBef>
                <a:spcPts val="0"/>
              </a:spcBef>
              <a:spcAft>
                <a:spcPts val="0"/>
              </a:spcAft>
              <a:buNone/>
            </a:pPr>
            <a:r>
              <a:rPr lang="en-US" sz="4700">
                <a:solidFill>
                  <a:schemeClr val="dk1"/>
                </a:solidFill>
                <a:latin typeface="Calibri"/>
                <a:ea typeface="Calibri"/>
                <a:cs typeface="Calibri"/>
                <a:sym typeface="Calibri"/>
              </a:rPr>
              <a:t>Shaft</a:t>
            </a:r>
            <a:endParaRPr sz="4700">
              <a:solidFill>
                <a:schemeClr val="dk1"/>
              </a:solidFill>
              <a:latin typeface="Calibri"/>
              <a:ea typeface="Calibri"/>
              <a:cs typeface="Calibri"/>
              <a:sym typeface="Calibri"/>
            </a:endParaRPr>
          </a:p>
        </p:txBody>
      </p:sp>
      <p:sp>
        <p:nvSpPr>
          <p:cNvPr id="177" name="Google Shape;177;p18"/>
          <p:cNvSpPr txBox="1"/>
          <p:nvPr/>
        </p:nvSpPr>
        <p:spPr>
          <a:xfrm>
            <a:off x="3987800" y="5638800"/>
            <a:ext cx="1456318" cy="854591"/>
          </a:xfrm>
          <a:prstGeom prst="rect">
            <a:avLst/>
          </a:prstGeom>
          <a:noFill/>
          <a:ln>
            <a:noFill/>
          </a:ln>
        </p:spPr>
        <p:txBody>
          <a:bodyPr spcFirstLastPara="1" wrap="square" lIns="130025" tIns="65000" rIns="130025" bIns="65000" anchor="t" anchorCtr="0">
            <a:noAutofit/>
          </a:bodyPr>
          <a:lstStyle/>
          <a:p>
            <a:pPr marL="0" marR="0" lvl="0" indent="0" algn="ctr" rtl="0">
              <a:spcBef>
                <a:spcPts val="0"/>
              </a:spcBef>
              <a:spcAft>
                <a:spcPts val="0"/>
              </a:spcAft>
              <a:buNone/>
            </a:pPr>
            <a:r>
              <a:rPr lang="en-US" sz="4700">
                <a:solidFill>
                  <a:schemeClr val="dk1"/>
                </a:solidFill>
                <a:latin typeface="Calibri"/>
                <a:ea typeface="Calibri"/>
                <a:cs typeface="Calibri"/>
                <a:sym typeface="Calibri"/>
              </a:rPr>
              <a:t>Cage</a:t>
            </a:r>
            <a:endParaRPr sz="4700">
              <a:solidFill>
                <a:schemeClr val="dk1"/>
              </a:solidFill>
              <a:latin typeface="Calibri"/>
              <a:ea typeface="Calibri"/>
              <a:cs typeface="Calibri"/>
              <a:sym typeface="Calibri"/>
            </a:endParaRPr>
          </a:p>
        </p:txBody>
      </p:sp>
      <p:cxnSp>
        <p:nvCxnSpPr>
          <p:cNvPr id="178" name="Google Shape;178;p18"/>
          <p:cNvCxnSpPr/>
          <p:nvPr/>
        </p:nvCxnSpPr>
        <p:spPr>
          <a:xfrm rot="10800000">
            <a:off x="2540000" y="6096000"/>
            <a:ext cx="1408853" cy="1129"/>
          </a:xfrm>
          <a:prstGeom prst="straightConnector1">
            <a:avLst/>
          </a:prstGeom>
          <a:solidFill>
            <a:schemeClr val="accent1"/>
          </a:solidFill>
          <a:ln w="50800" cap="flat" cmpd="sng">
            <a:solidFill>
              <a:schemeClr val="dk1"/>
            </a:solidFill>
            <a:prstDash val="solid"/>
            <a:round/>
            <a:headEnd type="none" w="sm" len="sm"/>
            <a:tailEnd type="stealth"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9"/>
          <p:cNvSpPr txBox="1">
            <a:spLocks noGrp="1"/>
          </p:cNvSpPr>
          <p:nvPr>
            <p:ph type="body" idx="1"/>
          </p:nvPr>
        </p:nvSpPr>
        <p:spPr>
          <a:xfrm>
            <a:off x="330200" y="2590800"/>
            <a:ext cx="11912600" cy="6781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5400"/>
              <a:buChar char="•"/>
            </a:pPr>
            <a:r>
              <a:rPr lang="en-US" sz="5400" dirty="0"/>
              <a:t>Use any materials you can find to build a system that is capable of lifting a load (the cage) up a shaft.</a:t>
            </a:r>
            <a:endParaRPr dirty="0"/>
          </a:p>
          <a:p>
            <a:pPr marL="342900" lvl="0" indent="0" algn="l" rtl="0">
              <a:spcBef>
                <a:spcPts val="1080"/>
              </a:spcBef>
              <a:spcAft>
                <a:spcPts val="0"/>
              </a:spcAft>
              <a:buClr>
                <a:schemeClr val="dk1"/>
              </a:buClr>
              <a:buSzPts val="5400"/>
              <a:buNone/>
            </a:pPr>
            <a:endParaRPr sz="5400" dirty="0"/>
          </a:p>
          <a:p>
            <a:pPr marL="342900" lvl="0" indent="-342900" algn="l" rtl="0">
              <a:spcBef>
                <a:spcPts val="1080"/>
              </a:spcBef>
              <a:spcAft>
                <a:spcPts val="0"/>
              </a:spcAft>
              <a:buClr>
                <a:schemeClr val="dk1"/>
              </a:buClr>
              <a:buSzPts val="5400"/>
              <a:buChar char="•"/>
            </a:pPr>
            <a:r>
              <a:rPr lang="en-US" sz="5400" dirty="0"/>
              <a:t>Your design must also include some sort of brake that will hold the load at the top of the shaft. </a:t>
            </a:r>
            <a:endParaRPr dirty="0"/>
          </a:p>
          <a:p>
            <a:pPr marL="342900" lvl="0" indent="-63500" algn="l" rtl="0">
              <a:spcBef>
                <a:spcPts val="880"/>
              </a:spcBef>
              <a:spcAft>
                <a:spcPts val="0"/>
              </a:spcAft>
              <a:buClr>
                <a:schemeClr val="dk1"/>
              </a:buClr>
              <a:buSzPts val="4400"/>
              <a:buNone/>
            </a:pPr>
            <a:endParaRPr sz="4400" dirty="0"/>
          </a:p>
          <a:p>
            <a:pPr marL="342900" lvl="0" indent="-63500" algn="l" rtl="0">
              <a:spcBef>
                <a:spcPts val="880"/>
              </a:spcBef>
              <a:spcAft>
                <a:spcPts val="0"/>
              </a:spcAft>
              <a:buClr>
                <a:schemeClr val="dk1"/>
              </a:buClr>
              <a:buSzPts val="4400"/>
              <a:buNone/>
            </a:pPr>
            <a:endParaRPr sz="4400" dirty="0"/>
          </a:p>
          <a:p>
            <a:pPr marL="342900" lvl="0" indent="-63500" algn="l" rtl="0">
              <a:spcBef>
                <a:spcPts val="880"/>
              </a:spcBef>
              <a:spcAft>
                <a:spcPts val="0"/>
              </a:spcAft>
              <a:buClr>
                <a:schemeClr val="dk1"/>
              </a:buClr>
              <a:buSzPts val="4400"/>
              <a:buNone/>
            </a:pPr>
            <a:endParaRPr sz="4400" dirty="0"/>
          </a:p>
          <a:p>
            <a:pPr marL="342900" lvl="0" indent="-63500" algn="l" rtl="0">
              <a:spcBef>
                <a:spcPts val="880"/>
              </a:spcBef>
              <a:spcAft>
                <a:spcPts val="0"/>
              </a:spcAft>
              <a:buClr>
                <a:schemeClr val="dk1"/>
              </a:buClr>
              <a:buSzPts val="4400"/>
              <a:buNone/>
            </a:pPr>
            <a:endParaRPr sz="4400" dirty="0"/>
          </a:p>
          <a:p>
            <a:pPr marL="342900" lvl="0" indent="-63500" algn="l" rtl="0">
              <a:spcBef>
                <a:spcPts val="880"/>
              </a:spcBef>
              <a:spcAft>
                <a:spcPts val="0"/>
              </a:spcAft>
              <a:buClr>
                <a:schemeClr val="dk1"/>
              </a:buClr>
              <a:buSzPts val="4400"/>
              <a:buNone/>
            </a:pPr>
            <a:endParaRPr sz="4400" dirty="0"/>
          </a:p>
        </p:txBody>
      </p:sp>
      <p:sp>
        <p:nvSpPr>
          <p:cNvPr id="185" name="Google Shape;185;p19"/>
          <p:cNvSpPr txBox="1"/>
          <p:nvPr/>
        </p:nvSpPr>
        <p:spPr>
          <a:xfrm>
            <a:off x="0" y="457200"/>
            <a:ext cx="12971948" cy="1524000"/>
          </a:xfrm>
          <a:prstGeom prst="rect">
            <a:avLst/>
          </a:prstGeom>
          <a:noFill/>
          <a:ln>
            <a:noFill/>
          </a:ln>
        </p:spPr>
        <p:txBody>
          <a:bodyPr spcFirstLastPara="1" wrap="square" lIns="254000" tIns="0" rIns="254000" bIns="0" anchor="t" anchorCtr="0">
            <a:noAutofit/>
          </a:bodyPr>
          <a:lstStyle/>
          <a:p>
            <a:pPr marL="0" marR="0" lvl="0" indent="0" algn="ctr" rtl="0">
              <a:spcBef>
                <a:spcPts val="0"/>
              </a:spcBef>
              <a:spcAft>
                <a:spcPts val="0"/>
              </a:spcAft>
              <a:buNone/>
            </a:pPr>
            <a:r>
              <a:rPr lang="en-US" sz="7200" b="1">
                <a:solidFill>
                  <a:srgbClr val="000000"/>
                </a:solidFill>
                <a:latin typeface="Arial"/>
                <a:ea typeface="Arial"/>
                <a:cs typeface="Arial"/>
                <a:sym typeface="Arial"/>
              </a:rPr>
              <a:t>YOUR CHALLENGE</a:t>
            </a:r>
            <a:endParaRPr sz="7200" b="1">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20" descr="share.png"/>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l="365" r="364"/>
          <a:stretch/>
        </p:blipFill>
        <p:spPr>
          <a:xfrm>
            <a:off x="753538" y="1501817"/>
            <a:ext cx="11586917" cy="620742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1"/>
          <p:cNvSpPr txBox="1"/>
          <p:nvPr/>
        </p:nvSpPr>
        <p:spPr>
          <a:xfrm>
            <a:off x="1549400" y="1447800"/>
            <a:ext cx="9144000" cy="45089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700">
                <a:solidFill>
                  <a:schemeClr val="dk1"/>
                </a:solidFill>
                <a:latin typeface="Calibri"/>
                <a:ea typeface="Calibri"/>
                <a:cs typeface="Calibri"/>
                <a:sym typeface="Calibri"/>
              </a:rPr>
              <a:t>Part</a:t>
            </a:r>
            <a:r>
              <a:rPr lang="en-US" sz="23900">
                <a:solidFill>
                  <a:schemeClr val="dk1"/>
                </a:solidFill>
                <a:latin typeface="Calibri"/>
                <a:ea typeface="Calibri"/>
                <a:cs typeface="Calibri"/>
                <a:sym typeface="Calibri"/>
              </a:rPr>
              <a:t> 2</a:t>
            </a:r>
            <a:endParaRPr sz="239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1213</Words>
  <Application>Microsoft Macintosh PowerPoint</Application>
  <PresentationFormat>Custom</PresentationFormat>
  <Paragraphs>157</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Trebuchet MS</vt:lpstr>
      <vt:lpstr>Office Theme</vt:lpstr>
      <vt:lpstr>PowerPoint Presentation</vt:lpstr>
      <vt:lpstr>PowerPoint Presentation</vt:lpstr>
      <vt:lpstr>PowerPoint Presentation</vt:lpstr>
      <vt:lpstr>Engineering Design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Yates  Rope</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Julie Dahl</cp:lastModifiedBy>
  <cp:revision>7</cp:revision>
  <dcterms:modified xsi:type="dcterms:W3CDTF">2024-07-25T19:44:49Z</dcterms:modified>
</cp:coreProperties>
</file>