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7010400" cy="9296400"/>
  <p:embeddedFontLst>
    <p:embeddedFont>
      <p:font typeface="Book Antiqua" panose="02040602050305030304" pitchFamily="18" charset="0"/>
      <p:regular r:id="rId36"/>
      <p:bold r:id="rId37"/>
      <p:italic r:id="rId38"/>
      <p:boldItalic r:id="rId39"/>
    </p:embeddedFont>
    <p:embeddedFont>
      <p:font typeface="Century Gothic" panose="020B0502020202020204" pitchFamily="34" charset="0"/>
      <p:regular r:id="rId40"/>
      <p:bold r:id="rId41"/>
      <p:italic r:id="rId42"/>
      <p:boldItalic r:id="rId43"/>
    </p:embeddedFont>
    <p:embeddedFont>
      <p:font typeface="Questrial" pitchFamily="2" charset="77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000000"/>
          </p15:clr>
        </p15:guide>
        <p15:guide id="2" pos="2208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48980"/>
  </p:normalViewPr>
  <p:slideViewPr>
    <p:cSldViewPr snapToGrid="0">
      <p:cViewPr varScale="1">
        <p:scale>
          <a:sx n="59" d="100"/>
          <a:sy n="59" d="100"/>
        </p:scale>
        <p:origin x="3696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If the engineering design process document was homework…. </a:t>
            </a:r>
            <a:r>
              <a:rPr lang="en-US" dirty="0"/>
              <a:t>What questions did you have?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What is Engineering?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	</a:t>
            </a:r>
            <a:r>
              <a:rPr lang="en-US" b="0" dirty="0"/>
              <a:t>Give students quiet  time to think</a:t>
            </a:r>
            <a:endParaRPr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	</a:t>
            </a:r>
            <a:r>
              <a:rPr lang="en-US" b="0" dirty="0"/>
              <a:t>Ask several students to share their definition of engineering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/>
              <a:t>	For example</a:t>
            </a:r>
            <a:r>
              <a:rPr lang="en-US" b="1" dirty="0"/>
              <a:t>: </a:t>
            </a:r>
            <a:r>
              <a:rPr lang="en-US" dirty="0"/>
              <a:t>U</a:t>
            </a:r>
            <a:r>
              <a:rPr lang="en-US" sz="1200" b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sing science, mathematics and technology (and your imagination) to solve problems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1" dirty="0">
                <a:latin typeface="Calibri"/>
                <a:ea typeface="Calibri"/>
                <a:cs typeface="Calibri"/>
                <a:sym typeface="Calibri"/>
              </a:rPr>
              <a:t>Name something (not provided by nature) that is </a:t>
            </a:r>
            <a:r>
              <a:rPr lang="en-US" sz="1200" b="1" u="sng" dirty="0">
                <a:latin typeface="Calibri"/>
                <a:ea typeface="Calibri"/>
                <a:cs typeface="Calibri"/>
                <a:sym typeface="Calibri"/>
              </a:rPr>
              <a:t>not</a:t>
            </a:r>
            <a:r>
              <a:rPr lang="en-US" sz="1200" b="1" dirty="0">
                <a:latin typeface="Calibri"/>
                <a:ea typeface="Calibri"/>
                <a:cs typeface="Calibri"/>
                <a:sym typeface="Calibri"/>
              </a:rPr>
              <a:t> engineered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b="0" dirty="0"/>
              <a:t>Give students quiet  time to think</a:t>
            </a:r>
            <a:endParaRPr sz="1200" b="1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Share one thing not engineered</a:t>
            </a:r>
            <a:endParaRPr sz="1200" b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	Basically, all things around us (not provided by nature) are engineered.  Engineering does not only apply to “complex” items or problems.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Let me see a thumbs up if you have designed or built something before…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1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10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have </a:t>
            </a:r>
            <a:r>
              <a:rPr lang="en-US" b="1"/>
              <a:t>identified</a:t>
            </a:r>
            <a:r>
              <a:rPr lang="en-US"/>
              <a:t> the problem.</a:t>
            </a:r>
            <a:endParaRPr/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	</a:t>
            </a:r>
            <a:r>
              <a:rPr lang="en-US" b="1"/>
              <a:t>Imagine- </a:t>
            </a:r>
            <a:r>
              <a:rPr lang="en-US"/>
              <a:t>brainstorm many possible solutions and materials</a:t>
            </a:r>
            <a:endParaRPr/>
          </a:p>
          <a:p>
            <a:pPr marL="91440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Design</a:t>
            </a:r>
            <a:r>
              <a:rPr lang="en-US"/>
              <a:t>- choose a solution to prototype stacking arrangement/configuration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What do you do next?</a:t>
            </a:r>
            <a:endParaRPr/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0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11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Begin constructing your prototype according to your design plan.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Considering your scale model, how many layers would it take to produce an equivalent of at least 18 inches of shielding?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*The dimensions of a typical lead brick are the same as those of a typical clay brick (2in x 4in x 8in).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many bricks would be necessary to complete the structure? (Answer to MJD solution on design challenge sheet) 4120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NOTE: 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may not have the time, or access to the required amount of material to build a complete prototype. Focus on a few layers.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12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you have completed a representative portion of your model, scrutinize your structure. </a:t>
            </a:r>
            <a:endParaRPr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chemeClr val="dk1"/>
                </a:solidFill>
              </a:rPr>
              <a:t>Do any of the edges line up, allowing radiation to reach the interior?</a:t>
            </a:r>
            <a:endParaRPr b="1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something isn’t working, go back and revise your design plan.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2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13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Questrial"/>
              <a:buNone/>
            </a:pPr>
            <a:r>
              <a:rPr lang="en-US" sz="1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You will likely test your stacking pattern—find issues—make improvements—test your new pattern—find new issues—make more improvements—and so on, before you call your design a success.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3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" name="Google Shape;201;p14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encourage you to share your design with someone at home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Next week….Share designs with your classmates.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building material did you choose?</a:t>
            </a:r>
            <a:endParaRPr dirty="0"/>
          </a:p>
          <a:p>
            <a:pPr marL="17145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 it necessary to revise your original design idea? If so, which of your designs performed the best? 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Now that you have some experience, </a:t>
            </a:r>
            <a:r>
              <a:rPr lang="en-US" dirty="0"/>
              <a:t>what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might you change to optimize shielding? </a:t>
            </a:r>
            <a:endParaRPr dirty="0"/>
          </a:p>
          <a:p>
            <a:pPr marL="17145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Now that you have shared your findings with each other, </a:t>
            </a:r>
            <a:r>
              <a:rPr lang="en-US" dirty="0"/>
              <a:t>how might you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select certain aspects from multiple designs and combine them to create a super structure? What </a:t>
            </a:r>
            <a:r>
              <a:rPr lang="en-US" dirty="0"/>
              <a:t>might that look like?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Optional- </a:t>
            </a:r>
            <a:r>
              <a:rPr lang="en-US" dirty="0"/>
              <a:t>share pictures of design on </a:t>
            </a:r>
            <a:r>
              <a:rPr lang="en-US" dirty="0" err="1"/>
              <a:t>padlet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Tell about 1 challenge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</a:t>
            </a:r>
            <a:r>
              <a:rPr lang="en-US" dirty="0" err="1"/>
              <a:t>padlet.com</a:t>
            </a:r>
            <a:r>
              <a:rPr lang="en-US" dirty="0"/>
              <a:t>/4science/MJD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Password: brick</a:t>
            </a:r>
            <a:endParaRPr dirty="0"/>
          </a:p>
        </p:txBody>
      </p:sp>
      <p:sp>
        <p:nvSpPr>
          <p:cNvPr id="202" name="Google Shape;202;p14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p15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Can’t wait for some of you to share your design solutions!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 will also have lots of pictures to share that show the MJD solution.</a:t>
            </a:r>
            <a:endParaRPr/>
          </a:p>
        </p:txBody>
      </p:sp>
      <p:sp>
        <p:nvSpPr>
          <p:cNvPr id="208" name="Google Shape;208;p15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6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7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Last week designed/built …Ready to Share??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/>
              <a:t>Which building material did you choose?</a:t>
            </a:r>
            <a:endParaRPr/>
          </a:p>
          <a:p>
            <a:pPr marL="171450" lvl="0" indent="-9525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/>
              <a:t>Was it necessary to revise your original design idea? If so, which of your designs performed the best? </a:t>
            </a:r>
            <a:endParaRPr/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/>
              <a:t>Now that you have some experience, what might you change to optimize shielding? </a:t>
            </a:r>
            <a:endParaRPr/>
          </a:p>
          <a:p>
            <a:pPr marL="171450" lvl="0" indent="-9525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/>
              <a:t>Now that you have shared your findings with each other, how might you select certain aspects from multiple designs and combine them to create a super structure? What might that look like?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7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19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Imagine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Lego Digital Designer was used to visualize</a:t>
            </a:r>
            <a:endParaRPr/>
          </a:p>
        </p:txBody>
      </p:sp>
      <p:sp>
        <p:nvSpPr>
          <p:cNvPr id="231" name="Google Shape;231;p19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Questions student should be able to answer after reading the</a:t>
            </a:r>
            <a:endParaRPr sz="16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0000"/>
                </a:solidFill>
              </a:rPr>
              <a:t>Shielding</a:t>
            </a:r>
            <a:r>
              <a:rPr lang="en-US" sz="1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Design Challenge Student Sheet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1">
              <a:solidFill>
                <a:srgbClr val="302C2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73050" algn="l" rtl="0">
              <a:spcBef>
                <a:spcPts val="0"/>
              </a:spcBef>
              <a:spcAft>
                <a:spcPts val="0"/>
              </a:spcAft>
              <a:buClr>
                <a:srgbClr val="302C24"/>
              </a:buClr>
              <a:buSzPts val="1200"/>
              <a:buFont typeface="Arial"/>
              <a:buChar char="•"/>
            </a:pPr>
            <a:r>
              <a:rPr lang="en-US" b="1">
                <a:solidFill>
                  <a:srgbClr val="302C24"/>
                </a:solidFill>
                <a:latin typeface="Calibri"/>
                <a:ea typeface="Calibri"/>
                <a:cs typeface="Calibri"/>
                <a:sym typeface="Calibri"/>
              </a:rPr>
              <a:t>Where is this experiment located?</a:t>
            </a:r>
            <a:endParaRPr sz="1000"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4,850 feet underground in the Sanford Underground Research Facility (S</a:t>
            </a:r>
            <a:r>
              <a:rPr lang="en-US"/>
              <a:t>URF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73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this experiment looking for?</a:t>
            </a:r>
            <a:endParaRPr sz="1000"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of the rarest forms of radioactive decay--neutrinoless double beta decay.</a:t>
            </a: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What is the minimum required thickness of the lead shield?</a:t>
            </a:r>
            <a:endParaRPr/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Scientists working on the </a:t>
            </a:r>
            <a:r>
              <a:rPr lang="en-US" sz="1200" cap="small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Majorana Demonstrator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have determined that in addition to being almost one mile underground a minimum of 18 inches of lead brick will be necessary to sufficiently shield the detectors from outside sources of radiation. </a:t>
            </a:r>
            <a:endParaRPr/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challenge?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challenge in designing the enclosure will be to ensure that the bricks are stacked in such a way that no lines are created that could allow radiation from any source to reach the detectors.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20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0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p21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Very complex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Required plan to build carefully level by level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Required build sheets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Note- need for partial bricks (scientists decided that they wanted a ‘smooth’ exterior surface</a:t>
            </a:r>
            <a:endParaRPr/>
          </a:p>
        </p:txBody>
      </p:sp>
      <p:sp>
        <p:nvSpPr>
          <p:cNvPr id="245" name="Google Shape;245;p21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2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3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4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5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6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7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8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9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cryostat 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</a:t>
            </a:r>
            <a:r>
              <a:rPr lang="en-US"/>
              <a:t>an apparatus for maintaining a very low temperature.</a:t>
            </a:r>
            <a:endParaRPr/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section on the right rolls up against the platform shield. </a:t>
            </a:r>
            <a:endParaRPr/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allows the those working on the experiment to open and close the wall and still get access to the copper box in the center.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Pay close attention to the areas in dark gray—the brick enclosure.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(Next slide is not a diagram)</a:t>
            </a: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Background: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1200" cap="small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Majorana Demonstrator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(MJD) is looking for one of the rarest forms of radioactive decay-neutrinoless double-beta decay.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Its detection could help explain why matter—in other words, us and everything else in the universe—exists.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0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1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Time lapse- Building the Majorana Demonstrator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</a:t>
            </a:r>
            <a:r>
              <a:rPr lang="en-US" dirty="0" err="1"/>
              <a:t>vimeo.com</a:t>
            </a:r>
            <a:r>
              <a:rPr lang="en-US"/>
              <a:t>/134224224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2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33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3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Here you can see the track and the “notch” into which the apparatus slides to complete the shield.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cryostat needs to be placed in the copper box.</a:t>
            </a:r>
            <a:endParaRPr/>
          </a:p>
        </p:txBody>
      </p:sp>
      <p:sp>
        <p:nvSpPr>
          <p:cNvPr id="126" name="Google Shape;126;p4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Today- we will not be using metric measurements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(it will be easier to envision the parts if we are not busy converting)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 that does not mean that we will not be calculating!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Cu box at the center of the shield is 28" tall, 40” wide  and 24” deep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Do the math: </a:t>
            </a:r>
            <a:r>
              <a:rPr lang="en-US"/>
              <a:t>Given the need for the Pb shield to be at least 18" in every direction, that makes the Pb shield outer dimensions…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br>
              <a:rPr lang="en-US"/>
            </a:br>
            <a:r>
              <a:rPr lang="en-US"/>
              <a:t>I’m going to call out names on my screen to calculate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—tall---wide---deep.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 prepared to share your work- not just your answer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can be a sketch with calculations held up to the screen, entered in chat,  annotated on screen, etc)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===================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For facilitator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 (surrounding the Cu box) at least 64" tall, 76" wide x 60”  deep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Lead is heavy!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To avoid damaging the floor- a support was constructed.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The “over floor” base that will support the Majorana Demonstrator detector and its lead shielding. (144" x 144”)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b="1"/>
              <a:t>How many feet x how many feet is that? </a:t>
            </a:r>
            <a:endParaRPr b="1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It is larger than needed, but it provides space to house some of the detector's vacuum and cryogenic equipment as well.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7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Do the math: </a:t>
            </a:r>
            <a:br>
              <a:rPr lang="en-US" dirty="0"/>
            </a:b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While the average clay brick weighs 6 pounds, a lead brick the same size tops the scales at a whopping 26.25 pounds!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there are 4,120 lead bricks (full brick equivalent) in the completed enclosure, what is their weight in tons?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Give students time to calculate!</a:t>
            </a: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Show work in chat- do not hit enter until I say go.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4,120 X 26.25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lbs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108,150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lbs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108,150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lbs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/2000= 54.075 Tons  (</a:t>
            </a:r>
            <a:r>
              <a:rPr lang="en-US" dirty="0"/>
              <a:t>*100,000 approx. weight of a Boeing 737) Think about a plane that is carrying about 150 people!!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Some of our bricks are not the full size and many (almost 16%) are half of the normal size. (this might be a good piece of information for the challenge, in order to keep to the specified size, we found that we regularly needed to use a half-brick in spots and other fractional sizes where needed)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dirty="0"/>
            </a:b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5200 bricks is actually the number of "pieces" we needed where some are fractional sizes of a full brick.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For the record, here is the official count, where I count in "Full brick equivalent", which is the number of bricks needed if only full (normal) sized bricks were used.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completed stack (as it looks now) with the two openings missing their bricks: 3130 Full Brick Equivalent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completed stack when the two opening are filled with the cryostat and remaining Pb bricks: 4120 Full Brick Equivalent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1" name="Google Shape;151;p7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8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8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9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could you use to represent the lead bricks?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Give students time to think, then ask for a few ideas</a:t>
            </a:r>
            <a:endParaRPr sz="1200"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problems would there be if you were to build a traditional brick pattern wall for each layer? 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(every place the seams line up creates a clear path for radiation to pass through the enclosure)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 other obstacles you may encounter.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Explore patterns that incorporate bricks in various orientations.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Brainstorm possible solutions for this structure.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Choose your best design option and draw/create a diagram of your idea.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9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498348" y="1371600"/>
            <a:ext cx="8147304" cy="1344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ook Antiqua"/>
              <a:buNone/>
              <a:defRPr sz="6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498348" y="2715767"/>
            <a:ext cx="8147304" cy="66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C6351"/>
              </a:buClr>
              <a:buSzPts val="1650"/>
              <a:buFont typeface="Noto Sans Symbols"/>
              <a:buNone/>
              <a:defRPr sz="2200" b="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500"/>
              <a:buNone/>
              <a:defRPr>
                <a:solidFill>
                  <a:srgbClr val="8C8C8A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5pPr>
            <a:lvl6pPr lvl="5" algn="ctr">
              <a:spcBef>
                <a:spcPts val="36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6pPr>
            <a:lvl7pPr lvl="6" algn="ctr">
              <a:spcBef>
                <a:spcPts val="36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7pPr>
            <a:lvl8pPr lvl="7" algn="ctr">
              <a:spcBef>
                <a:spcPts val="36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8pPr>
            <a:lvl9pPr lvl="8" algn="ctr">
              <a:spcBef>
                <a:spcPts val="36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lvl="1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lvl="2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lvl="3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lvl="4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lvl="5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lvl="6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lvl="7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lvl="8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497540" y="416859"/>
            <a:ext cx="3840480" cy="1994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ook Antiqua"/>
              <a:buNone/>
              <a:defRPr sz="44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1"/>
          </p:nvPr>
        </p:nvSpPr>
        <p:spPr>
          <a:xfrm>
            <a:off x="497540" y="2438400"/>
            <a:ext cx="3840480" cy="3316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600"/>
              </a:spcBef>
              <a:spcAft>
                <a:spcPts val="0"/>
              </a:spcAft>
              <a:buSzPts val="1275"/>
              <a:buNone/>
              <a:defRPr sz="17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75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75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75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" name="Google Shape;80;p11"/>
          <p:cNvSpPr>
            <a:spLocks noGrp="1"/>
          </p:cNvSpPr>
          <p:nvPr>
            <p:ph type="pic" idx="2"/>
          </p:nvPr>
        </p:nvSpPr>
        <p:spPr>
          <a:xfrm>
            <a:off x="4805045" y="430306"/>
            <a:ext cx="3840480" cy="5432612"/>
          </a:xfrm>
          <a:prstGeom prst="rect">
            <a:avLst/>
          </a:prstGeom>
          <a:solidFill>
            <a:srgbClr val="D8D8D8"/>
          </a:solidFill>
          <a:ln w="127000" cap="sq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dist="12700" dir="5400000" sx="100500" sy="100500" rotWithShape="0">
              <a:srgbClr val="000000">
                <a:alpha val="2980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2000"/>
              </a:spcBef>
              <a:spcAft>
                <a:spcPts val="0"/>
              </a:spcAft>
              <a:buClr>
                <a:srgbClr val="EDAD68"/>
              </a:buClr>
              <a:buSzPts val="1650"/>
              <a:buFont typeface="Noto Sans Symbols"/>
              <a:buNone/>
              <a:defRPr sz="22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rgbClr val="A19B86"/>
              </a:buClr>
              <a:buSzPts val="2100"/>
              <a:buFont typeface="Noto Sans Symbols"/>
              <a:buNone/>
              <a:defRPr sz="2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rgbClr val="6C6351"/>
              </a:buClr>
              <a:buSzPts val="1800"/>
              <a:buFont typeface="Noto Sans Symbols"/>
              <a:buNone/>
              <a:defRPr sz="24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rgbClr val="A19B86"/>
              </a:buClr>
              <a:buSzPts val="1500"/>
              <a:buFont typeface="Noto Sans Symbols"/>
              <a:buNone/>
              <a:defRPr sz="20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rgbClr val="6C6351"/>
              </a:buClr>
              <a:buSzPts val="1500"/>
              <a:buFont typeface="Noto Sans Symbols"/>
              <a:buNone/>
              <a:defRPr sz="20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rgbClr val="A19B86"/>
              </a:buClr>
              <a:buSzPts val="1500"/>
              <a:buFont typeface="Noto Sans Symbols"/>
              <a:buNone/>
              <a:defRPr sz="20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rgbClr val="6C6351"/>
              </a:buClr>
              <a:buSzPts val="1500"/>
              <a:buFont typeface="Noto Sans Symbols"/>
              <a:buNone/>
              <a:defRPr sz="20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rgbClr val="A19B86"/>
              </a:buClr>
              <a:buSzPts val="1500"/>
              <a:buFont typeface="Noto Sans Symbols"/>
              <a:buNone/>
              <a:defRPr sz="20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rgbClr val="6C6351"/>
              </a:buClr>
              <a:buSzPts val="1500"/>
              <a:buFont typeface="Noto Sans Symbols"/>
              <a:buNone/>
              <a:defRPr sz="20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2389701" y="-129661"/>
            <a:ext cx="4364598" cy="814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4325" algn="l">
              <a:spcBef>
                <a:spcPts val="2000"/>
              </a:spcBef>
              <a:spcAft>
                <a:spcPts val="0"/>
              </a:spcAft>
              <a:buSzPts val="1350"/>
              <a:buChar char="🞲"/>
              <a:defRPr/>
            </a:lvl1pPr>
            <a:lvl2pPr marL="914400" lvl="1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/>
            </a:lvl2pPr>
            <a:lvl3pPr marL="1371600" lvl="2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/>
            </a:lvl3pPr>
            <a:lvl4pPr marL="1828800" lvl="3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/>
            </a:lvl4pPr>
            <a:lvl5pPr marL="2286000" lvl="4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/>
            </a:lvl5pPr>
            <a:lvl6pPr marL="2743200" lvl="5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/>
            </a:lvl6pPr>
            <a:lvl7pPr marL="3200400" lvl="6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/>
            </a:lvl7pPr>
            <a:lvl8pPr marL="3657600" lvl="7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/>
            </a:lvl8pPr>
            <a:lvl9pPr marL="4114800" lvl="8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 rot="5400000">
            <a:off x="5207187" y="2471738"/>
            <a:ext cx="570865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 rot="5400000">
            <a:off x="906462" y="22225"/>
            <a:ext cx="5708650" cy="6499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4325" algn="l">
              <a:spcBef>
                <a:spcPts val="2000"/>
              </a:spcBef>
              <a:spcAft>
                <a:spcPts val="0"/>
              </a:spcAft>
              <a:buSzPts val="1350"/>
              <a:buChar char="🞲"/>
              <a:defRPr/>
            </a:lvl1pPr>
            <a:lvl2pPr marL="914400" lvl="1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/>
            </a:lvl2pPr>
            <a:lvl3pPr marL="1371600" lvl="2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/>
            </a:lvl3pPr>
            <a:lvl4pPr marL="1828800" lvl="3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/>
            </a:lvl4pPr>
            <a:lvl5pPr marL="2286000" lvl="4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/>
            </a:lvl5pPr>
            <a:lvl6pPr marL="2743200" lvl="5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/>
            </a:lvl6pPr>
            <a:lvl7pPr marL="3200400" lvl="6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/>
            </a:lvl7pPr>
            <a:lvl8pPr marL="3657600" lvl="7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/>
            </a:lvl8pPr>
            <a:lvl9pPr marL="4114800" lvl="8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">
  <p:cSld name="Closing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lvl="1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lvl="2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lvl="3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lvl="4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lvl="5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lvl="6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lvl="7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lvl="8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98475" y="1761565"/>
            <a:ext cx="8147051" cy="4364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4325" algn="l">
              <a:spcBef>
                <a:spcPts val="2000"/>
              </a:spcBef>
              <a:spcAft>
                <a:spcPts val="0"/>
              </a:spcAft>
              <a:buSzPts val="1350"/>
              <a:buChar char="🞲"/>
              <a:defRPr/>
            </a:lvl1pPr>
            <a:lvl2pPr marL="914400" lvl="1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/>
            </a:lvl2pPr>
            <a:lvl3pPr marL="1371600" lvl="2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/>
            </a:lvl3pPr>
            <a:lvl4pPr marL="1828800" lvl="3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/>
            </a:lvl4pPr>
            <a:lvl5pPr marL="2286000" lvl="4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/>
            </a:lvl5pPr>
            <a:lvl6pPr marL="2743200" lvl="5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/>
            </a:lvl6pPr>
            <a:lvl7pPr marL="3200400" lvl="6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/>
            </a:lvl7pPr>
            <a:lvl8pPr marL="3657600" lvl="7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/>
            </a:lvl8pPr>
            <a:lvl9pPr marL="4114800" lvl="8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Picture">
  <p:cSld name="Title Slide with Pictur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ctrTitle"/>
          </p:nvPr>
        </p:nvSpPr>
        <p:spPr>
          <a:xfrm>
            <a:off x="498475" y="4343398"/>
            <a:ext cx="8147049" cy="1346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ook Antiqu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ubTitle" idx="1"/>
          </p:nvPr>
        </p:nvSpPr>
        <p:spPr>
          <a:xfrm>
            <a:off x="498475" y="5688105"/>
            <a:ext cx="8147050" cy="663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50"/>
              <a:buNone/>
              <a:defRPr b="0">
                <a:solidFill>
                  <a:schemeClr val="lt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500"/>
              <a:buNone/>
              <a:defRPr>
                <a:solidFill>
                  <a:srgbClr val="8C8C8A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5pPr>
            <a:lvl6pPr lvl="5" algn="ctr">
              <a:spcBef>
                <a:spcPts val="36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6pPr>
            <a:lvl7pPr lvl="6" algn="ctr">
              <a:spcBef>
                <a:spcPts val="36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7pPr>
            <a:lvl8pPr lvl="7" algn="ctr">
              <a:spcBef>
                <a:spcPts val="36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8pPr>
            <a:lvl9pPr lvl="8" algn="ctr">
              <a:spcBef>
                <a:spcPts val="360"/>
              </a:spcBef>
              <a:spcAft>
                <a:spcPts val="0"/>
              </a:spcAft>
              <a:buSzPts val="1350"/>
              <a:buNone/>
              <a:defRPr>
                <a:solidFill>
                  <a:srgbClr val="8C8C8A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EFEFE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EFEFE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lvl="1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lvl="2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lvl="3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lvl="4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lvl="5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lvl="6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lvl="7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lvl="8" indent="0" algn="r">
              <a:spcBef>
                <a:spcPts val="0"/>
              </a:spcBef>
              <a:buNone/>
              <a:defRPr sz="1100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" name="Google Shape;33;p4"/>
          <p:cNvSpPr>
            <a:spLocks noGrp="1"/>
          </p:cNvSpPr>
          <p:nvPr>
            <p:ph type="pic" idx="2"/>
          </p:nvPr>
        </p:nvSpPr>
        <p:spPr>
          <a:xfrm>
            <a:off x="1981200" y="685800"/>
            <a:ext cx="5181600" cy="3352800"/>
          </a:xfrm>
          <a:prstGeom prst="rect">
            <a:avLst/>
          </a:prstGeom>
          <a:solidFill>
            <a:srgbClr val="24211B"/>
          </a:solidFill>
          <a:ln w="127000" cap="sq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1000" sy="101000" algn="ctr" rotWithShape="0">
              <a:srgbClr val="FAF9F7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2000"/>
              </a:spcBef>
              <a:spcAft>
                <a:spcPts val="0"/>
              </a:spcAft>
              <a:buClr>
                <a:srgbClr val="6C6351"/>
              </a:buClr>
              <a:buSzPts val="1650"/>
              <a:buFont typeface="Noto Sans Symbols"/>
              <a:buNone/>
              <a:defRPr sz="22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rgbClr val="A19B86"/>
              </a:buClr>
              <a:buSzPts val="1500"/>
              <a:buFont typeface="Noto Sans Symbols"/>
              <a:buChar char="🞲"/>
              <a:defRPr sz="20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rgbClr val="6C6351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rgbClr val="A19B86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rgbClr val="6C6351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rgbClr val="A19B86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R="0" lvl="6" algn="l" rtl="0">
              <a:spcBef>
                <a:spcPts val="360"/>
              </a:spcBef>
              <a:spcAft>
                <a:spcPts val="0"/>
              </a:spcAft>
              <a:buClr>
                <a:srgbClr val="6C6351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R="0" lvl="7" algn="l" rtl="0">
              <a:spcBef>
                <a:spcPts val="360"/>
              </a:spcBef>
              <a:spcAft>
                <a:spcPts val="0"/>
              </a:spcAft>
              <a:buClr>
                <a:srgbClr val="A19B86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R="0" lvl="8" algn="l" rtl="0">
              <a:spcBef>
                <a:spcPts val="360"/>
              </a:spcBef>
              <a:spcAft>
                <a:spcPts val="0"/>
              </a:spcAft>
              <a:buClr>
                <a:srgbClr val="6C6351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498475" y="1774826"/>
            <a:ext cx="8147050" cy="187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sz="6000" b="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498475" y="3654519"/>
            <a:ext cx="81470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650"/>
              <a:buNone/>
              <a:defRPr sz="2200">
                <a:solidFill>
                  <a:srgbClr val="6C635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350"/>
              <a:buNone/>
              <a:defRPr sz="1800">
                <a:solidFill>
                  <a:srgbClr val="8C8C8A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600">
                <a:solidFill>
                  <a:srgbClr val="8C8C8A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050"/>
              <a:buNone/>
              <a:defRPr sz="1400">
                <a:solidFill>
                  <a:srgbClr val="8C8C8A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050"/>
              <a:buNone/>
              <a:defRPr sz="1400">
                <a:solidFill>
                  <a:srgbClr val="8C8C8A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050"/>
              <a:buNone/>
              <a:defRPr sz="1400">
                <a:solidFill>
                  <a:srgbClr val="8C8C8A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050"/>
              <a:buNone/>
              <a:defRPr sz="1400">
                <a:solidFill>
                  <a:srgbClr val="8C8C8A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050"/>
              <a:buNone/>
              <a:defRPr sz="1400">
                <a:solidFill>
                  <a:srgbClr val="8C8C8A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050"/>
              <a:buNone/>
              <a:defRPr sz="1400">
                <a:solidFill>
                  <a:srgbClr val="8C8C8A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98475" y="1762125"/>
            <a:ext cx="3840480" cy="436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spcBef>
                <a:spcPts val="2000"/>
              </a:spcBef>
              <a:spcAft>
                <a:spcPts val="0"/>
              </a:spcAft>
              <a:buSzPts val="1500"/>
              <a:buChar char="🞲"/>
              <a:defRPr sz="2000"/>
            </a:lvl1pPr>
            <a:lvl2pPr marL="914400" lvl="1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2pPr>
            <a:lvl3pPr marL="1371600" lvl="2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3pPr>
            <a:lvl4pPr marL="1828800" lvl="3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4pPr>
            <a:lvl5pPr marL="2286000" lvl="4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5pPr>
            <a:lvl6pPr marL="2743200" lvl="5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 sz="1800"/>
            </a:lvl6pPr>
            <a:lvl7pPr marL="3200400" lvl="6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 sz="1800"/>
            </a:lvl7pPr>
            <a:lvl8pPr marL="3657600" lvl="7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 sz="1800"/>
            </a:lvl8pPr>
            <a:lvl9pPr marL="4114800" lvl="8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805046" y="1762125"/>
            <a:ext cx="3840480" cy="436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spcBef>
                <a:spcPts val="2000"/>
              </a:spcBef>
              <a:spcAft>
                <a:spcPts val="0"/>
              </a:spcAft>
              <a:buSzPts val="1500"/>
              <a:buChar char="🞲"/>
              <a:defRPr sz="2000"/>
            </a:lvl1pPr>
            <a:lvl2pPr marL="914400" lvl="1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2pPr>
            <a:lvl3pPr marL="1371600" lvl="2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3pPr>
            <a:lvl4pPr marL="1828800" lvl="3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4pPr>
            <a:lvl5pPr marL="2286000" lvl="4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5pPr>
            <a:lvl6pPr marL="2743200" lvl="5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 sz="1800"/>
            </a:lvl6pPr>
            <a:lvl7pPr marL="3200400" lvl="6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 sz="1800"/>
            </a:lvl7pPr>
            <a:lvl8pPr marL="3657600" lvl="7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 sz="1800"/>
            </a:lvl8pPr>
            <a:lvl9pPr marL="4114800" lvl="8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 sz="18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Book Antiqu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498475" y="1550894"/>
            <a:ext cx="384048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5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35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2"/>
          </p:nvPr>
        </p:nvSpPr>
        <p:spPr>
          <a:xfrm>
            <a:off x="498475" y="2541494"/>
            <a:ext cx="3840480" cy="3584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spcBef>
                <a:spcPts val="2000"/>
              </a:spcBef>
              <a:spcAft>
                <a:spcPts val="0"/>
              </a:spcAft>
              <a:buSzPts val="1500"/>
              <a:buChar char="🞲"/>
              <a:defRPr sz="2000"/>
            </a:lvl1pPr>
            <a:lvl2pPr marL="914400" lvl="1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2pPr>
            <a:lvl3pPr marL="1371600" lvl="2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3pPr>
            <a:lvl4pPr marL="1828800" lvl="3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4pPr>
            <a:lvl5pPr marL="2286000" lvl="4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5pPr>
            <a:lvl6pPr marL="2743200" lvl="5" indent="-304800" algn="l">
              <a:spcBef>
                <a:spcPts val="320"/>
              </a:spcBef>
              <a:spcAft>
                <a:spcPts val="0"/>
              </a:spcAft>
              <a:buSzPts val="1200"/>
              <a:buChar char="🞲"/>
              <a:defRPr sz="1600"/>
            </a:lvl6pPr>
            <a:lvl7pPr marL="3200400" lvl="6" indent="-304800" algn="l">
              <a:spcBef>
                <a:spcPts val="320"/>
              </a:spcBef>
              <a:spcAft>
                <a:spcPts val="0"/>
              </a:spcAft>
              <a:buSzPts val="1200"/>
              <a:buChar char="🞲"/>
              <a:defRPr sz="1600"/>
            </a:lvl7pPr>
            <a:lvl8pPr marL="3657600" lvl="7" indent="-304800" algn="l">
              <a:spcBef>
                <a:spcPts val="320"/>
              </a:spcBef>
              <a:spcAft>
                <a:spcPts val="0"/>
              </a:spcAft>
              <a:buSzPts val="1200"/>
              <a:buChar char="🞲"/>
              <a:defRPr sz="1600"/>
            </a:lvl8pPr>
            <a:lvl9pPr marL="4114800" lvl="8" indent="-304800" algn="l">
              <a:spcBef>
                <a:spcPts val="320"/>
              </a:spcBef>
              <a:spcAft>
                <a:spcPts val="0"/>
              </a:spcAft>
              <a:buSzPts val="1200"/>
              <a:buChar char="🞲"/>
              <a:defRPr sz="16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3"/>
          </p:nvPr>
        </p:nvSpPr>
        <p:spPr>
          <a:xfrm>
            <a:off x="4805046" y="1550894"/>
            <a:ext cx="384048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5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35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4"/>
          </p:nvPr>
        </p:nvSpPr>
        <p:spPr>
          <a:xfrm>
            <a:off x="4805046" y="2541494"/>
            <a:ext cx="3840480" cy="3584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spcBef>
                <a:spcPts val="2000"/>
              </a:spcBef>
              <a:spcAft>
                <a:spcPts val="0"/>
              </a:spcAft>
              <a:buSzPts val="1500"/>
              <a:buChar char="🞲"/>
              <a:defRPr sz="2000"/>
            </a:lvl1pPr>
            <a:lvl2pPr marL="914400" lvl="1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2pPr>
            <a:lvl3pPr marL="1371600" lvl="2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3pPr>
            <a:lvl4pPr marL="1828800" lvl="3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4pPr>
            <a:lvl5pPr marL="2286000" lvl="4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5pPr>
            <a:lvl6pPr marL="2743200" lvl="5" indent="-304800" algn="l">
              <a:spcBef>
                <a:spcPts val="320"/>
              </a:spcBef>
              <a:spcAft>
                <a:spcPts val="0"/>
              </a:spcAft>
              <a:buSzPts val="1200"/>
              <a:buChar char="🞲"/>
              <a:defRPr sz="1600"/>
            </a:lvl6pPr>
            <a:lvl7pPr marL="3200400" lvl="6" indent="-304800" algn="l">
              <a:spcBef>
                <a:spcPts val="320"/>
              </a:spcBef>
              <a:spcAft>
                <a:spcPts val="0"/>
              </a:spcAft>
              <a:buSzPts val="1200"/>
              <a:buChar char="🞲"/>
              <a:defRPr sz="1600"/>
            </a:lvl7pPr>
            <a:lvl8pPr marL="3657600" lvl="7" indent="-304800" algn="l">
              <a:spcBef>
                <a:spcPts val="320"/>
              </a:spcBef>
              <a:spcAft>
                <a:spcPts val="0"/>
              </a:spcAft>
              <a:buSzPts val="1200"/>
              <a:buChar char="🞲"/>
              <a:defRPr sz="1600"/>
            </a:lvl8pPr>
            <a:lvl9pPr marL="4114800" lvl="8" indent="-304800" algn="l">
              <a:spcBef>
                <a:spcPts val="320"/>
              </a:spcBef>
              <a:spcAft>
                <a:spcPts val="0"/>
              </a:spcAft>
              <a:buSzPts val="1200"/>
              <a:buChar char="🞲"/>
              <a:defRPr sz="1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6" name="Google Shape;56;p7"/>
          <p:cNvCxnSpPr/>
          <p:nvPr/>
        </p:nvCxnSpPr>
        <p:spPr>
          <a:xfrm>
            <a:off x="502920" y="2353235"/>
            <a:ext cx="3840480" cy="158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7"/>
          <p:cNvCxnSpPr/>
          <p:nvPr/>
        </p:nvCxnSpPr>
        <p:spPr>
          <a:xfrm>
            <a:off x="4805045" y="2353235"/>
            <a:ext cx="3840480" cy="158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497540" y="416859"/>
            <a:ext cx="3840480" cy="1994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ook Antiqua"/>
              <a:buNone/>
              <a:defRPr sz="44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4792532" y="403412"/>
            <a:ext cx="3840480" cy="5722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3850" algn="l">
              <a:spcBef>
                <a:spcPts val="2000"/>
              </a:spcBef>
              <a:spcAft>
                <a:spcPts val="0"/>
              </a:spcAft>
              <a:buSzPts val="1500"/>
              <a:buChar char="🞲"/>
              <a:defRPr sz="2000"/>
            </a:lvl1pPr>
            <a:lvl2pPr marL="914400" lvl="1" indent="-323850" algn="l">
              <a:spcBef>
                <a:spcPts val="600"/>
              </a:spcBef>
              <a:spcAft>
                <a:spcPts val="0"/>
              </a:spcAft>
              <a:buSzPts val="1500"/>
              <a:buChar char="🞲"/>
              <a:defRPr sz="2000"/>
            </a:lvl2pPr>
            <a:lvl3pPr marL="1371600" lvl="2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3pPr>
            <a:lvl4pPr marL="1828800" lvl="3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4pPr>
            <a:lvl5pPr marL="2286000" lvl="4" indent="-314325" algn="l">
              <a:spcBef>
                <a:spcPts val="600"/>
              </a:spcBef>
              <a:spcAft>
                <a:spcPts val="0"/>
              </a:spcAft>
              <a:buSzPts val="1350"/>
              <a:buChar char="🞲"/>
              <a:defRPr sz="1800"/>
            </a:lvl5pPr>
            <a:lvl6pPr marL="2743200" lvl="5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 sz="1800"/>
            </a:lvl6pPr>
            <a:lvl7pPr marL="3200400" lvl="6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 sz="1800"/>
            </a:lvl7pPr>
            <a:lvl8pPr marL="3657600" lvl="7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 sz="1800"/>
            </a:lvl8pPr>
            <a:lvl9pPr marL="4114800" lvl="8" indent="-314325" algn="l">
              <a:spcBef>
                <a:spcPts val="360"/>
              </a:spcBef>
              <a:spcAft>
                <a:spcPts val="0"/>
              </a:spcAft>
              <a:buSzPts val="1350"/>
              <a:buChar char="🞲"/>
              <a:defRPr sz="18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2"/>
          </p:nvPr>
        </p:nvSpPr>
        <p:spPr>
          <a:xfrm>
            <a:off x="497540" y="2438400"/>
            <a:ext cx="3840480" cy="3316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600"/>
              </a:spcBef>
              <a:spcAft>
                <a:spcPts val="0"/>
              </a:spcAft>
              <a:buSzPts val="1275"/>
              <a:buNone/>
              <a:defRPr sz="17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75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75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75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Book Antiqua"/>
              <a:buNone/>
              <a:defRPr sz="50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98475" y="1761565"/>
            <a:ext cx="8147051" cy="4364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3375" algn="l" rtl="0">
              <a:spcBef>
                <a:spcPts val="2000"/>
              </a:spcBef>
              <a:spcAft>
                <a:spcPts val="0"/>
              </a:spcAft>
              <a:buClr>
                <a:srgbClr val="6C6351"/>
              </a:buClr>
              <a:buSzPts val="1650"/>
              <a:buFont typeface="Noto Sans Symbols"/>
              <a:buChar char="🞲"/>
              <a:defRPr sz="22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914400" marR="0" lvl="1" indent="-323850" algn="l" rtl="0">
              <a:spcBef>
                <a:spcPts val="600"/>
              </a:spcBef>
              <a:spcAft>
                <a:spcPts val="0"/>
              </a:spcAft>
              <a:buClr>
                <a:srgbClr val="A19B86"/>
              </a:buClr>
              <a:buSzPts val="1500"/>
              <a:buFont typeface="Noto Sans Symbols"/>
              <a:buChar char="🞲"/>
              <a:defRPr sz="20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1371600" marR="0" lvl="2" indent="-314325" algn="l" rtl="0">
              <a:spcBef>
                <a:spcPts val="600"/>
              </a:spcBef>
              <a:spcAft>
                <a:spcPts val="0"/>
              </a:spcAft>
              <a:buClr>
                <a:srgbClr val="6C6351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1828800" marR="0" lvl="3" indent="-314325" algn="l" rtl="0">
              <a:spcBef>
                <a:spcPts val="600"/>
              </a:spcBef>
              <a:spcAft>
                <a:spcPts val="0"/>
              </a:spcAft>
              <a:buClr>
                <a:srgbClr val="A19B86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2286000" marR="0" lvl="4" indent="-314325" algn="l" rtl="0">
              <a:spcBef>
                <a:spcPts val="600"/>
              </a:spcBef>
              <a:spcAft>
                <a:spcPts val="0"/>
              </a:spcAft>
              <a:buClr>
                <a:srgbClr val="6C6351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2743200" marR="0" lvl="5" indent="-314325" algn="l" rtl="0">
              <a:spcBef>
                <a:spcPts val="360"/>
              </a:spcBef>
              <a:spcAft>
                <a:spcPts val="0"/>
              </a:spcAft>
              <a:buClr>
                <a:srgbClr val="A19B86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3200400" marR="0" lvl="6" indent="-314325" algn="l" rtl="0">
              <a:spcBef>
                <a:spcPts val="360"/>
              </a:spcBef>
              <a:spcAft>
                <a:spcPts val="0"/>
              </a:spcAft>
              <a:buClr>
                <a:srgbClr val="6C6351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3657600" marR="0" lvl="7" indent="-314325" algn="l" rtl="0">
              <a:spcBef>
                <a:spcPts val="360"/>
              </a:spcBef>
              <a:spcAft>
                <a:spcPts val="0"/>
              </a:spcAft>
              <a:buClr>
                <a:srgbClr val="A19B86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4114800" marR="0" lvl="8" indent="-314325" algn="l" rtl="0">
              <a:spcBef>
                <a:spcPts val="360"/>
              </a:spcBef>
              <a:spcAft>
                <a:spcPts val="0"/>
              </a:spcAft>
              <a:buClr>
                <a:srgbClr val="6C6351"/>
              </a:buClr>
              <a:buSzPts val="1350"/>
              <a:buFont typeface="Noto Sans Symbols"/>
              <a:buChar char="🞲"/>
              <a:defRPr sz="18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6C635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 ?><Relationships xmlns="http://schemas.openxmlformats.org/package/2006/relationships"><Relationship Id="rId3" Target="../media/image10.jpeg" Type="http://schemas.openxmlformats.org/officeDocument/2006/relationships/image"/><Relationship Id="rId2" Target="../notesSlides/notesSlide11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12.xml.rels><?xml version="1.0" encoding="UTF-8" standalone="yes" ?><Relationships xmlns="http://schemas.openxmlformats.org/package/2006/relationships"><Relationship Id="rId3" Target="../media/image11.jpeg" Type="http://schemas.openxmlformats.org/officeDocument/2006/relationships/image"/><Relationship Id="rId2" Target="../notesSlides/notesSlide12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13.xml.rels><?xml version="1.0" encoding="UTF-8" standalone="yes" ?><Relationships xmlns="http://schemas.openxmlformats.org/package/2006/relationships"><Relationship Id="rId3" Target="../media/image12.jpeg" Type="http://schemas.openxmlformats.org/officeDocument/2006/relationships/image"/><Relationship Id="rId2" Target="../notesSlides/notesSlide13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 ?><Relationships xmlns="http://schemas.openxmlformats.org/package/2006/relationships"><Relationship Id="rId3" Target="../media/image26.jpeg" Type="http://schemas.openxmlformats.org/officeDocument/2006/relationships/image"/><Relationship Id="rId2" Target="../notesSlides/notesSlide29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3.xml.rels><?xml version="1.0" encoding="UTF-8" standalone="yes" ?><Relationships xmlns="http://schemas.openxmlformats.org/package/2006/relationships"><Relationship Id="rId3" Target="../media/image3.jpeg" Type="http://schemas.openxmlformats.org/officeDocument/2006/relationships/image"/><Relationship Id="rId2" Target="../notesSlides/notesSlide3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 ?><Relationships xmlns="http://schemas.openxmlformats.org/package/2006/relationships"><Relationship Id="rId3" Target="../media/image28.jpeg" Type="http://schemas.openxmlformats.org/officeDocument/2006/relationships/image"/><Relationship Id="rId2" Target="../notesSlides/notesSlide31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notesSlides/notesSlide5.xml" Type="http://schemas.openxmlformats.org/officeDocument/2006/relationships/notesSlide"/><Relationship Id="rId1" Target="../slideLayouts/slideLayout2.xml" Type="http://schemas.openxmlformats.org/officeDocument/2006/relationships/slideLayout"/><Relationship Id="rId4" Target="../media/image6.jpg" Type="http://schemas.openxmlformats.org/officeDocument/2006/relationships/image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notesSlides/notesSlide7.xml" Type="http://schemas.openxmlformats.org/officeDocument/2006/relationships/notesSlide"/><Relationship Id="rId1" Target="../slideLayouts/slideLayout2.xml" Type="http://schemas.openxmlformats.org/officeDocument/2006/relationships/slideLayout"/><Relationship Id="rId4" Target="../media/image8.jpeg" Type="http://schemas.openxmlformats.org/officeDocument/2006/relationships/image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 ?><Relationships xmlns="http://schemas.openxmlformats.org/package/2006/relationships"><Relationship Id="rId3" Target="../media/image9.jpeg" Type="http://schemas.openxmlformats.org/officeDocument/2006/relationships/image"/><Relationship Id="rId2" Target="../notesSlides/notesSlide9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4000" cy="114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4545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Gothic"/>
              <a:buNone/>
            </a:pPr>
            <a:r>
              <a:rPr lang="en-US" sz="4400">
                <a:latin typeface="Century Gothic"/>
                <a:ea typeface="Century Gothic"/>
                <a:cs typeface="Century Gothic"/>
                <a:sym typeface="Century Gothic"/>
              </a:rPr>
              <a:t>Introduction to Engineering</a:t>
            </a:r>
            <a:endParaRPr sz="44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3" name="Google Shape;103;p15" descr="engineeri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33800" y="2108200"/>
            <a:ext cx="4749800" cy="474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"/>
          <p:cNvSpPr txBox="1">
            <a:spLocks noGrp="1"/>
          </p:cNvSpPr>
          <p:nvPr>
            <p:ph type="title"/>
          </p:nvPr>
        </p:nvSpPr>
        <p:spPr>
          <a:xfrm>
            <a:off x="498475" y="15053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Book Antiqua"/>
              <a:buNone/>
            </a:pPr>
            <a:r>
              <a:rPr lang="en-US"/>
              <a:t>What questions do you have about the task?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5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CREATE</a:t>
            </a:r>
            <a:endParaRPr sz="40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184" name="Google Shape;18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6499" y="1981199"/>
            <a:ext cx="6814925" cy="4199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TEST AND EVALUATE</a:t>
            </a:r>
            <a:endParaRPr sz="40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191" name="Google Shape;19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2000" y="1546412"/>
            <a:ext cx="5080000" cy="5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7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IMPROVE</a:t>
            </a:r>
            <a:endParaRPr sz="40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198" name="Google Shape;19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359" y="1546412"/>
            <a:ext cx="7895167" cy="5311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are.png" id="204" name="Google Shape;204;p28"/>
          <p:cNvPicPr preferRelativeResize="0">
            <a:picLocks noGrp="1"/>
          </p:cNvPicPr>
          <p:nvPr>
            <p:ph idx="1" type="body"/>
          </p:nvPr>
        </p:nvPicPr>
        <p:blipFill rotWithShape="1">
          <a:blip cstate="screen"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" r="100"/>
          <a:stretch/>
        </p:blipFill>
        <p:spPr>
          <a:xfrm>
            <a:off x="529831" y="1055965"/>
            <a:ext cx="8147051" cy="4364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9"/>
          <p:cNvSpPr txBox="1">
            <a:spLocks noGrp="1"/>
          </p:cNvSpPr>
          <p:nvPr>
            <p:ph type="title"/>
          </p:nvPr>
        </p:nvSpPr>
        <p:spPr>
          <a:xfrm>
            <a:off x="2241906" y="94129"/>
            <a:ext cx="6403619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UNTIL NEXT TIME!</a:t>
            </a:r>
            <a:endParaRPr sz="40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5127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900"/>
              <a:buFont typeface="Book Antiqua"/>
              <a:buNone/>
            </a:pPr>
            <a:r>
              <a:rPr lang="en-US" sz="23900"/>
              <a:t>Part 2</a:t>
            </a:r>
            <a:endParaRPr sz="23900"/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are.png" id="221" name="Google Shape;221;p31"/>
          <p:cNvPicPr preferRelativeResize="0">
            <a:picLocks noGrp="1"/>
          </p:cNvPicPr>
          <p:nvPr>
            <p:ph idx="1" type="body"/>
          </p:nvPr>
        </p:nvPicPr>
        <p:blipFill rotWithShape="1">
          <a:blip cstate="screen"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" r="100"/>
          <a:stretch/>
        </p:blipFill>
        <p:spPr>
          <a:xfrm>
            <a:off x="529831" y="1055965"/>
            <a:ext cx="8147051" cy="4364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2"/>
          <p:cNvSpPr txBox="1">
            <a:spLocks noGrp="1"/>
          </p:cNvSpPr>
          <p:nvPr>
            <p:ph type="title"/>
          </p:nvPr>
        </p:nvSpPr>
        <p:spPr>
          <a:xfrm>
            <a:off x="498475" y="94130"/>
            <a:ext cx="8147051" cy="736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Book Antiqua"/>
              <a:buNone/>
            </a:pPr>
            <a:r>
              <a:rPr lang="en-US"/>
              <a:t>Our Solution</a:t>
            </a:r>
            <a:endParaRPr/>
          </a:p>
        </p:txBody>
      </p:sp>
      <p:pic>
        <p:nvPicPr>
          <p:cNvPr id="227" name="Google Shape;227;p32" descr="solutio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54868"/>
            <a:ext cx="9144000" cy="6103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IMAGINE</a:t>
            </a:r>
            <a:endParaRPr sz="40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34" name="Google Shape;234;p33" descr="PbShield-LEGO-Mode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8800" y="1546412"/>
            <a:ext cx="5096937" cy="4906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6" descr="MJD1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 amt="75000"/>
          </a:blip>
          <a:srcRect/>
          <a:stretch/>
        </p:blipFill>
        <p:spPr>
          <a:xfrm>
            <a:off x="-80982" y="2240427"/>
            <a:ext cx="9224982" cy="461757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2603850" y="1601925"/>
            <a:ext cx="39363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20"/>
              <a:buFont typeface="Arial"/>
              <a:buNone/>
            </a:pPr>
            <a:r>
              <a:rPr lang="en-US" sz="2220" b="1" i="0" u="none" strike="noStrike" cap="small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Majorana Demonstrator</a:t>
            </a:r>
            <a:endParaRPr sz="2220" b="1" i="0" u="none" strike="noStrike" cap="none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1248973" y="382717"/>
            <a:ext cx="6629400" cy="121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SHIELDING DESIGN</a:t>
            </a:r>
            <a:r>
              <a:rPr lang="en-US" sz="40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 CHALLENGE</a:t>
            </a:r>
            <a:endParaRPr sz="40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4"/>
          <p:cNvSpPr txBox="1">
            <a:spLocks noGrp="1"/>
          </p:cNvSpPr>
          <p:nvPr>
            <p:ph type="title"/>
          </p:nvPr>
        </p:nvSpPr>
        <p:spPr>
          <a:xfrm>
            <a:off x="498475" y="94130"/>
            <a:ext cx="8147051" cy="1065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DESIGN</a:t>
            </a:r>
            <a:endParaRPr sz="40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41" name="Google Shape;241;p34" descr="MJ98-01-003R0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00" y="328447"/>
            <a:ext cx="86413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5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083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DESIGN</a:t>
            </a:r>
            <a:endParaRPr sz="40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48" name="Google Shape;248;p35" descr="MJ98-03-012R0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475" y="742499"/>
            <a:ext cx="7972433" cy="6327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"/>
          <p:cNvSpPr txBox="1">
            <a:spLocks noGrp="1"/>
          </p:cNvSpPr>
          <p:nvPr>
            <p:ph type="title"/>
          </p:nvPr>
        </p:nvSpPr>
        <p:spPr>
          <a:xfrm>
            <a:off x="1" y="94129"/>
            <a:ext cx="9143999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5400"/>
              <a:buFont typeface="Book Antiqua"/>
              <a:buNone/>
            </a:pPr>
            <a:r>
              <a:rPr lang="en-US" sz="5400" b="1">
                <a:solidFill>
                  <a:srgbClr val="1847A9"/>
                </a:solidFill>
              </a:rPr>
              <a:t>STAGING</a:t>
            </a:r>
            <a:endParaRPr/>
          </a:p>
        </p:txBody>
      </p:sp>
      <p:pic>
        <p:nvPicPr>
          <p:cNvPr id="254" name="Google Shape;254;p36" descr="130226-Majorana-0549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" y="1934271"/>
            <a:ext cx="9190736" cy="4923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7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5400"/>
              <a:buFont typeface="Book Antiqua"/>
              <a:buNone/>
            </a:pPr>
            <a:r>
              <a:rPr lang="en-US" sz="5400" b="1">
                <a:solidFill>
                  <a:srgbClr val="1847A9"/>
                </a:solidFill>
              </a:rPr>
              <a:t>STAGING</a:t>
            </a:r>
            <a:endParaRPr/>
          </a:p>
        </p:txBody>
      </p:sp>
      <p:pic>
        <p:nvPicPr>
          <p:cNvPr id="260" name="Google Shape;260;p37" descr="130226-Majorana-056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46412"/>
            <a:ext cx="9144000" cy="5311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8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WHAT IT LOOKS LIKE</a:t>
            </a:r>
            <a:endParaRPr sz="40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266" name="Google Shape;266;p38" descr="p441237482-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286145"/>
            <a:ext cx="9144000" cy="5571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39" descr="MJD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4964" y="1"/>
            <a:ext cx="457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40" descr="MJDbuil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9460" y="1"/>
            <a:ext cx="7775126" cy="6920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41" descr="p179955073-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15918" y="0"/>
            <a:ext cx="1029343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42" descr="p478589723-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4151" y="1"/>
            <a:ext cx="729235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43" descr="Screen Shot 2020-04-03 at 5.02.34 PM.pn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28358" y="642876"/>
            <a:ext cx="9269355" cy="4965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>
            <a:spLocks noGrp="1"/>
          </p:cNvSpPr>
          <p:nvPr>
            <p:ph type="title"/>
          </p:nvPr>
        </p:nvSpPr>
        <p:spPr>
          <a:xfrm>
            <a:off x="498475" y="94130"/>
            <a:ext cx="8147051" cy="1123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SIDE VIEW</a:t>
            </a:r>
            <a:endParaRPr sz="40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118" name="Google Shape;11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811867"/>
            <a:ext cx="7620000" cy="391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7"/>
          <p:cNvSpPr/>
          <p:nvPr/>
        </p:nvSpPr>
        <p:spPr>
          <a:xfrm>
            <a:off x="762000" y="5723467"/>
            <a:ext cx="76199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A cross-section of the MAJORANA DEMONSTRATOR, showing installation of a cryostat module.</a:t>
            </a:r>
            <a:endParaRPr/>
          </a:p>
        </p:txBody>
      </p:sp>
      <p:sp>
        <p:nvSpPr>
          <p:cNvPr id="120" name="Google Shape;120;p17"/>
          <p:cNvSpPr/>
          <p:nvPr/>
        </p:nvSpPr>
        <p:spPr>
          <a:xfrm>
            <a:off x="4734656" y="2916463"/>
            <a:ext cx="893627" cy="1505271"/>
          </a:xfrm>
          <a:prstGeom prst="ellipse">
            <a:avLst/>
          </a:prstGeom>
          <a:noFill/>
          <a:ln w="50800" cap="flat" cmpd="sng">
            <a:solidFill>
              <a:srgbClr val="0FFF38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FFFFFF">
                <a:alpha val="7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5769382" y="5111950"/>
            <a:ext cx="1708866" cy="329278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8FF48"/>
          </a:solidFill>
          <a:ln w="25400" cap="flat" cmpd="sng">
            <a:solidFill>
              <a:srgbClr val="48FF48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FFFFFF">
                <a:alpha val="7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22" name="Google Shape;122;p17"/>
          <p:cNvSpPr/>
          <p:nvPr/>
        </p:nvSpPr>
        <p:spPr>
          <a:xfrm rot="5400000" flipH="1">
            <a:off x="5175182" y="1649126"/>
            <a:ext cx="1188401" cy="32548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8FF48"/>
          </a:solidFill>
          <a:ln w="25400" cap="flat" cmpd="sng">
            <a:solidFill>
              <a:srgbClr val="48FF48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FFFFFF">
                <a:alpha val="7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44" descr="p574382537-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7223"/>
            <a:ext cx="9144000" cy="6092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46" descr="p314108953-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71" y="282237"/>
            <a:ext cx="9161880" cy="6381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7"/>
          <p:cNvSpPr txBox="1">
            <a:spLocks noGrp="1"/>
          </p:cNvSpPr>
          <p:nvPr>
            <p:ph type="title"/>
          </p:nvPr>
        </p:nvSpPr>
        <p:spPr>
          <a:xfrm>
            <a:off x="498475" y="94130"/>
            <a:ext cx="8147051" cy="1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cap="none">
                <a:solidFill>
                  <a:srgbClr val="1847A9"/>
                </a:solidFill>
              </a:rPr>
              <a:t>QUESTIONS</a:t>
            </a:r>
            <a:endParaRPr/>
          </a:p>
        </p:txBody>
      </p:sp>
      <p:pic>
        <p:nvPicPr>
          <p:cNvPr id="313" name="Google Shape;313;p47" descr="kindpng_72054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428" y="1891372"/>
            <a:ext cx="7959171" cy="4416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Book Antiqua"/>
              <a:buNone/>
            </a:pPr>
            <a:endParaRPr/>
          </a:p>
        </p:txBody>
      </p:sp>
      <p:pic>
        <p:nvPicPr>
          <p:cNvPr id="129" name="Google Shape;129;p18" descr="mj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26580" y="-141119"/>
            <a:ext cx="10489636" cy="6999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title"/>
          </p:nvPr>
        </p:nvSpPr>
        <p:spPr>
          <a:xfrm>
            <a:off x="498475" y="94130"/>
            <a:ext cx="8147051" cy="674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3600"/>
              <a:buFont typeface="Book Antiqua"/>
              <a:buNone/>
            </a:pPr>
            <a:r>
              <a:rPr lang="en-US" sz="36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DO THE MATH</a:t>
            </a:r>
            <a:endParaRPr sz="36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136" name="Google Shape;13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3753" y="1546412"/>
            <a:ext cx="8011682" cy="5228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 descr="MJD3.jpg"/>
          <p:cNvPicPr preferRelativeResize="0"/>
          <p:nvPr/>
        </p:nvPicPr>
        <p:blipFill rotWithShape="1">
          <a:blip r:embed="rId4">
            <a:alphaModFix amt="86000"/>
          </a:blip>
          <a:srcRect/>
          <a:stretch/>
        </p:blipFill>
        <p:spPr>
          <a:xfrm>
            <a:off x="1841501" y="1546412"/>
            <a:ext cx="5164666" cy="452966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/>
          <p:nvPr/>
        </p:nvSpPr>
        <p:spPr>
          <a:xfrm>
            <a:off x="693753" y="847612"/>
            <a:ext cx="770780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The  box at the center of the shield is 28”tall x  40”wide x  24”deep</a:t>
            </a:r>
            <a:endParaRPr sz="1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39" name="Google Shape;139;p19"/>
          <p:cNvSpPr/>
          <p:nvPr/>
        </p:nvSpPr>
        <p:spPr>
          <a:xfrm>
            <a:off x="960278" y="6139744"/>
            <a:ext cx="795177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rPr>
              <a:t>Given the need for the shield to be at least 18" in every direction, </a:t>
            </a:r>
            <a:endParaRPr sz="1800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rPr>
              <a:t>that makes the outer dimensions…?</a:t>
            </a:r>
            <a:endParaRPr sz="1800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/>
          <p:nvPr/>
        </p:nvSpPr>
        <p:spPr>
          <a:xfrm>
            <a:off x="546832" y="6491946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46" name="Google Shape;146;p20"/>
          <p:cNvSpPr txBox="1"/>
          <p:nvPr/>
        </p:nvSpPr>
        <p:spPr>
          <a:xfrm>
            <a:off x="1248973" y="53437"/>
            <a:ext cx="6629400" cy="121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OVER FLOOR BASE</a:t>
            </a:r>
            <a:endParaRPr sz="4000" b="1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147" name="Google Shape;147;p20" descr="120731_Majorana_assembly_room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296395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>
            <a:spLocks noGrp="1"/>
          </p:cNvSpPr>
          <p:nvPr>
            <p:ph type="title"/>
          </p:nvPr>
        </p:nvSpPr>
        <p:spPr>
          <a:xfrm>
            <a:off x="498475" y="94130"/>
            <a:ext cx="8147051" cy="70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DO THE MATH</a:t>
            </a:r>
            <a:endParaRPr sz="40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154" name="Google Shape;15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3753" y="1546412"/>
            <a:ext cx="8011682" cy="522816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1"/>
          <p:cNvSpPr/>
          <p:nvPr/>
        </p:nvSpPr>
        <p:spPr>
          <a:xfrm>
            <a:off x="279257" y="736674"/>
            <a:ext cx="842617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The average clay brick weighs 6 pounds, a lead brick the same size weighs in at a whopping 26.25 pounds!</a:t>
            </a:r>
            <a:endParaRPr/>
          </a:p>
        </p:txBody>
      </p:sp>
      <p:pic>
        <p:nvPicPr>
          <p:cNvPr id="156" name="Google Shape;156;p21" descr="red and lead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45"/>
          <a:stretch/>
        </p:blipFill>
        <p:spPr>
          <a:xfrm>
            <a:off x="1301249" y="1546412"/>
            <a:ext cx="6258732" cy="4458993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1"/>
          <p:cNvSpPr/>
          <p:nvPr/>
        </p:nvSpPr>
        <p:spPr>
          <a:xfrm>
            <a:off x="1226805" y="6149168"/>
            <a:ext cx="801168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rPr>
              <a:t>If there are 4,120 lead bricks in the completed enclosure, </a:t>
            </a:r>
            <a:endParaRPr sz="1800">
              <a:solidFill>
                <a:srgbClr val="FFFFFF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rPr>
              <a:t>what is their weight in tons?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222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cap="none">
                <a:solidFill>
                  <a:srgbClr val="1847A9"/>
                </a:solidFill>
              </a:rPr>
              <a:t>YOUR</a:t>
            </a:r>
            <a:r>
              <a:rPr lang="en-US"/>
              <a:t> </a:t>
            </a:r>
            <a:r>
              <a:rPr lang="en-US" sz="4000" b="1" cap="none">
                <a:solidFill>
                  <a:srgbClr val="1847A9"/>
                </a:solidFill>
              </a:rPr>
              <a:t>TASK</a:t>
            </a:r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body" idx="1"/>
          </p:nvPr>
        </p:nvSpPr>
        <p:spPr>
          <a:xfrm>
            <a:off x="498475" y="1761565"/>
            <a:ext cx="8147051" cy="4364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>
                <a:solidFill>
                  <a:schemeClr val="dk1"/>
                </a:solidFill>
              </a:rPr>
              <a:t>Your task is to design an enclosure that limits alignment of brick edges, by staggering bricks both horizontally and vertically. </a:t>
            </a:r>
            <a:endParaRPr sz="3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C6351"/>
              </a:buClr>
              <a:buSzPts val="3200"/>
              <a:buNone/>
            </a:pPr>
            <a:endParaRPr sz="3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>
                <a:solidFill>
                  <a:schemeClr val="dk1"/>
                </a:solidFill>
              </a:rPr>
              <a:t>Brick edges should not line up in adjacent layers. </a:t>
            </a:r>
            <a:endParaRPr/>
          </a:p>
          <a:p>
            <a:pPr marL="457200" lvl="0" indent="-352425" algn="l" rtl="0">
              <a:spcBef>
                <a:spcPts val="2000"/>
              </a:spcBef>
              <a:spcAft>
                <a:spcPts val="0"/>
              </a:spcAft>
              <a:buSzPts val="165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847A9"/>
              </a:buClr>
              <a:buSzPts val="4000"/>
              <a:buFont typeface="Book Antiqua"/>
              <a:buNone/>
            </a:pPr>
            <a:r>
              <a:rPr lang="en-US" sz="4000" b="1" i="0" u="none" strike="noStrike" cap="none">
                <a:solidFill>
                  <a:srgbClr val="1847A9"/>
                </a:solidFill>
                <a:latin typeface="Book Antiqua"/>
                <a:ea typeface="Book Antiqua"/>
                <a:cs typeface="Book Antiqua"/>
                <a:sym typeface="Book Antiqua"/>
              </a:rPr>
              <a:t>IDENTIFY, IMAGINE, DESIGN</a:t>
            </a:r>
            <a:endParaRPr sz="4000" b="1" i="0" u="none" strike="noStrike" cap="none">
              <a:solidFill>
                <a:srgbClr val="1847A9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559" y="1546412"/>
            <a:ext cx="7867967" cy="4720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addle">
  <a:themeElements>
    <a:clrScheme name="Saddle">
      <a:dk1>
        <a:srgbClr val="302C24"/>
      </a:dk1>
      <a:lt1>
        <a:srgbClr val="FFFFFF"/>
      </a:lt1>
      <a:dk2>
        <a:srgbClr val="AC6416"/>
      </a:dk2>
      <a:lt2>
        <a:srgbClr val="E8E4DB"/>
      </a:lt2>
      <a:accent1>
        <a:srgbClr val="C6B178"/>
      </a:accent1>
      <a:accent2>
        <a:srgbClr val="9C5B14"/>
      </a:accent2>
      <a:accent3>
        <a:srgbClr val="71B2BC"/>
      </a:accent3>
      <a:accent4>
        <a:srgbClr val="78AA5D"/>
      </a:accent4>
      <a:accent5>
        <a:srgbClr val="867099"/>
      </a:accent5>
      <a:accent6>
        <a:srgbClr val="4C6F75"/>
      </a:accent6>
      <a:hlink>
        <a:srgbClr val="F27B0E"/>
      </a:hlink>
      <a:folHlink>
        <a:srgbClr val="9892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1734</Words>
  <Application>Microsoft Macintosh PowerPoint</Application>
  <PresentationFormat>On-screen Show (4:3)</PresentationFormat>
  <Paragraphs>208</Paragraphs>
  <Slides>33</Slides>
  <Notes>33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Century Gothic</vt:lpstr>
      <vt:lpstr>Questrial</vt:lpstr>
      <vt:lpstr>Calibri</vt:lpstr>
      <vt:lpstr>Book Antiqua</vt:lpstr>
      <vt:lpstr>Noto Sans Symbols</vt:lpstr>
      <vt:lpstr>Arial</vt:lpstr>
      <vt:lpstr>Saddle</vt:lpstr>
      <vt:lpstr>Introduction to Engineering</vt:lpstr>
      <vt:lpstr>PowerPoint Presentation</vt:lpstr>
      <vt:lpstr>SIDE VIEW</vt:lpstr>
      <vt:lpstr>PowerPoint Presentation</vt:lpstr>
      <vt:lpstr>DO THE MATH</vt:lpstr>
      <vt:lpstr>PowerPoint Presentation</vt:lpstr>
      <vt:lpstr>DO THE MATH</vt:lpstr>
      <vt:lpstr>YOUR TASK</vt:lpstr>
      <vt:lpstr>IDENTIFY, IMAGINE, DESIGN</vt:lpstr>
      <vt:lpstr>What questions do you have about the task?</vt:lpstr>
      <vt:lpstr>CREATE</vt:lpstr>
      <vt:lpstr>TEST AND EVALUATE</vt:lpstr>
      <vt:lpstr>IMPROVE</vt:lpstr>
      <vt:lpstr>PowerPoint Presentation</vt:lpstr>
      <vt:lpstr>UNTIL NEXT TIME!</vt:lpstr>
      <vt:lpstr>Part 2</vt:lpstr>
      <vt:lpstr>PowerPoint Presentation</vt:lpstr>
      <vt:lpstr>Our Solution</vt:lpstr>
      <vt:lpstr>IMAGINE</vt:lpstr>
      <vt:lpstr>DESIGN</vt:lpstr>
      <vt:lpstr>DESIGN</vt:lpstr>
      <vt:lpstr>STAGING</vt:lpstr>
      <vt:lpstr>STAGING</vt:lpstr>
      <vt:lpstr>WHAT IT LOOKS LIKE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Engineering</dc:title>
  <cp:lastModifiedBy>Julie Dahl</cp:lastModifiedBy>
  <cp:revision>6</cp:revision>
  <dcterms:modified xsi:type="dcterms:W3CDTF">2024-07-26T15:24:09Z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2229523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S10.2.0</vt:lpwstr>
  </property>
</Properties>
</file>